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  <p:sldMasterId id="2147483815" r:id="rId5"/>
  </p:sldMasterIdLst>
  <p:notesMasterIdLst>
    <p:notesMasterId r:id="rId17"/>
  </p:notesMasterIdLst>
  <p:sldIdLst>
    <p:sldId id="500" r:id="rId6"/>
    <p:sldId id="482" r:id="rId7"/>
    <p:sldId id="483" r:id="rId8"/>
    <p:sldId id="484" r:id="rId9"/>
    <p:sldId id="485" r:id="rId10"/>
    <p:sldId id="487" r:id="rId11"/>
    <p:sldId id="501" r:id="rId12"/>
    <p:sldId id="502" r:id="rId13"/>
    <p:sldId id="504" r:id="rId14"/>
    <p:sldId id="506" r:id="rId15"/>
    <p:sldId id="492" r:id="rId16"/>
  </p:sldIdLst>
  <p:sldSz cx="9144000" cy="6858000" type="screen4x3"/>
  <p:notesSz cx="7019925" cy="9305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57" autoAdjust="0"/>
  </p:normalViewPr>
  <p:slideViewPr>
    <p:cSldViewPr>
      <p:cViewPr varScale="1">
        <p:scale>
          <a:sx n="86" d="100"/>
          <a:sy n="86" d="100"/>
        </p:scale>
        <p:origin x="9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029257510422504"/>
          <c:y val="0.18538436342134704"/>
          <c:w val="0.48282490992540961"/>
          <c:h val="0.61194332069917512"/>
        </c:manualLayout>
      </c:layout>
      <c:radarChart>
        <c:radarStyle val="marker"/>
        <c:varyColors val="0"/>
        <c:ser>
          <c:idx val="0"/>
          <c:order val="0"/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'Ark1'!$B$129:$B$138</c:f>
              <c:strCache>
                <c:ptCount val="10"/>
                <c:pt idx="0">
                  <c:v>Ressurser i verdensklasse</c:v>
                </c:pt>
                <c:pt idx="1">
                  <c:v>Anvendbare ressurser</c:v>
                </c:pt>
                <c:pt idx="2">
                  <c:v>Levende byer og  lokalsamfunn</c:v>
                </c:pt>
                <c:pt idx="3">
                  <c:v>Produktportefølje</c:v>
                </c:pt>
                <c:pt idx="4">
                  <c:v>Signaturprodukter</c:v>
                </c:pt>
                <c:pt idx="5">
                  <c:v>Volumbyggere (kommersielle)</c:v>
                </c:pt>
                <c:pt idx="6">
                  <c:v>Merkevareposisjon</c:v>
                </c:pt>
                <c:pt idx="7">
                  <c:v>Distribusjons- og  salgsledd</c:v>
                </c:pt>
                <c:pt idx="8">
                  <c:v>Fremtredende nisjeprodukter (tema, ++)</c:v>
                </c:pt>
                <c:pt idx="9">
                  <c:v>Strategiske allianser</c:v>
                </c:pt>
              </c:strCache>
            </c:strRef>
          </c:cat>
          <c:val>
            <c:numRef>
              <c:f>'Ark1'!$C$129:$C$138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1-4225-97CF-5518442C1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59200"/>
        <c:axId val="20665088"/>
      </c:radarChart>
      <c:catAx>
        <c:axId val="2065920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nb-NO"/>
          </a:p>
        </c:txPr>
        <c:crossAx val="20665088"/>
        <c:crosses val="autoZero"/>
        <c:auto val="1"/>
        <c:lblAlgn val="ctr"/>
        <c:lblOffset val="100"/>
        <c:noMultiLvlLbl val="0"/>
      </c:catAx>
      <c:valAx>
        <c:axId val="2066508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065920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C29FF-FB1A-42FE-92A6-69212738F79C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6C673914-732B-4478-8EB0-5955A0B4CABA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400" b="0">
              <a:solidFill>
                <a:schemeClr val="bg1"/>
              </a:solidFill>
            </a:rPr>
            <a:t>Målgruppe:</a:t>
          </a:r>
        </a:p>
        <a:p>
          <a:r>
            <a:rPr lang="nb-NO" sz="1400" b="1">
              <a:solidFill>
                <a:schemeClr val="bg1"/>
              </a:solidFill>
            </a:rPr>
            <a:t>Ro og estetikk</a:t>
          </a:r>
        </a:p>
        <a:p>
          <a:r>
            <a:rPr lang="nb-NO" sz="1400" b="0" i="1">
              <a:solidFill>
                <a:schemeClr val="bg1"/>
              </a:solidFill>
            </a:rPr>
            <a:t>Tett på deg selv</a:t>
          </a:r>
        </a:p>
      </dgm:t>
    </dgm:pt>
    <dgm:pt modelId="{71C60ECA-64CA-4C8F-B3B6-BFFA3855C0E1}" type="parTrans" cxnId="{870A91A8-9780-43E8-8A28-609635513533}">
      <dgm:prSet/>
      <dgm:spPr/>
      <dgm:t>
        <a:bodyPr/>
        <a:lstStyle/>
        <a:p>
          <a:endParaRPr lang="nb-NO"/>
        </a:p>
      </dgm:t>
    </dgm:pt>
    <dgm:pt modelId="{EA659249-71C4-43A8-8069-81020FA20FFF}" type="sibTrans" cxnId="{870A91A8-9780-43E8-8A28-609635513533}">
      <dgm:prSet/>
      <dgm:spPr/>
      <dgm:t>
        <a:bodyPr/>
        <a:lstStyle/>
        <a:p>
          <a:endParaRPr lang="nb-NO"/>
        </a:p>
      </dgm:t>
    </dgm:pt>
    <dgm:pt modelId="{1A5ECB90-BC26-41BC-B1CB-35EB02D9311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/>
            <a:t>Målgruppe:</a:t>
          </a:r>
        </a:p>
        <a:p>
          <a:r>
            <a:rPr lang="nb-NO" b="1"/>
            <a:t>Felleskap og moro</a:t>
          </a:r>
        </a:p>
        <a:p>
          <a:r>
            <a:rPr lang="nb-NO" i="1"/>
            <a:t>Tett på hverandre</a:t>
          </a:r>
        </a:p>
      </dgm:t>
    </dgm:pt>
    <dgm:pt modelId="{4EC4055B-F9B9-4923-BDF4-6227DA11C6C8}" type="parTrans" cxnId="{8DC71AE0-4099-4A4F-9632-8DBA500F9DD3}">
      <dgm:prSet/>
      <dgm:spPr/>
      <dgm:t>
        <a:bodyPr/>
        <a:lstStyle/>
        <a:p>
          <a:endParaRPr lang="nb-NO"/>
        </a:p>
      </dgm:t>
    </dgm:pt>
    <dgm:pt modelId="{5B390D60-7648-4B5C-853D-01858D5C3192}" type="sibTrans" cxnId="{8DC71AE0-4099-4A4F-9632-8DBA500F9DD3}">
      <dgm:prSet/>
      <dgm:spPr/>
      <dgm:t>
        <a:bodyPr/>
        <a:lstStyle/>
        <a:p>
          <a:endParaRPr lang="nb-NO"/>
        </a:p>
      </dgm:t>
    </dgm:pt>
    <dgm:pt modelId="{A4663346-65BD-4C3F-AD9D-5EA94C16845C}">
      <dgm:prSet/>
      <dgm:spPr/>
      <dgm:t>
        <a:bodyPr/>
        <a:lstStyle/>
        <a:p>
          <a:r>
            <a:rPr lang="nb-NO"/>
            <a:t>Målgruppe:</a:t>
          </a:r>
        </a:p>
        <a:p>
          <a:r>
            <a:rPr lang="nb-NO" b="1"/>
            <a:t>Interesse og læring</a:t>
          </a:r>
        </a:p>
        <a:p>
          <a:r>
            <a:rPr lang="nb-NO" i="1"/>
            <a:t>Tett på de andre</a:t>
          </a:r>
        </a:p>
      </dgm:t>
    </dgm:pt>
    <dgm:pt modelId="{D3797DAA-E745-43C3-847B-74FDDE76626E}" type="parTrans" cxnId="{FA7635BA-855D-416B-B513-4FB381E2F72F}">
      <dgm:prSet/>
      <dgm:spPr/>
      <dgm:t>
        <a:bodyPr/>
        <a:lstStyle/>
        <a:p>
          <a:endParaRPr lang="nb-NO"/>
        </a:p>
      </dgm:t>
    </dgm:pt>
    <dgm:pt modelId="{38E3AD4D-ABB3-40D0-99CC-D012529FCC25}" type="sibTrans" cxnId="{FA7635BA-855D-416B-B513-4FB381E2F72F}">
      <dgm:prSet/>
      <dgm:spPr/>
      <dgm:t>
        <a:bodyPr/>
        <a:lstStyle/>
        <a:p>
          <a:endParaRPr lang="nb-NO"/>
        </a:p>
      </dgm:t>
    </dgm:pt>
    <dgm:pt modelId="{11BEA867-387B-4C21-8539-5DEA84CAB422}">
      <dgm:prSet/>
      <dgm:spPr/>
      <dgm:t>
        <a:bodyPr/>
        <a:lstStyle/>
        <a:p>
          <a:r>
            <a:rPr lang="nb-NO"/>
            <a:t>Målgruppe:</a:t>
          </a:r>
        </a:p>
        <a:p>
          <a:r>
            <a:rPr lang="nb-NO" b="1"/>
            <a:t>Tur og friluftsliv</a:t>
          </a:r>
        </a:p>
        <a:p>
          <a:r>
            <a:rPr lang="nb-NO" i="1"/>
            <a:t>Tett på natur</a:t>
          </a:r>
        </a:p>
      </dgm:t>
    </dgm:pt>
    <dgm:pt modelId="{C6F43268-BB99-4DD0-A305-ECB8CFE316AE}" type="parTrans" cxnId="{9FCAE33B-B03B-42E2-A452-D959AA16F87A}">
      <dgm:prSet/>
      <dgm:spPr/>
      <dgm:t>
        <a:bodyPr/>
        <a:lstStyle/>
        <a:p>
          <a:endParaRPr lang="nb-NO"/>
        </a:p>
      </dgm:t>
    </dgm:pt>
    <dgm:pt modelId="{44FA714B-322B-49AC-88BD-7C99946B77DA}" type="sibTrans" cxnId="{9FCAE33B-B03B-42E2-A452-D959AA16F87A}">
      <dgm:prSet/>
      <dgm:spPr/>
      <dgm:t>
        <a:bodyPr/>
        <a:lstStyle/>
        <a:p>
          <a:endParaRPr lang="nb-NO"/>
        </a:p>
      </dgm:t>
    </dgm:pt>
    <dgm:pt modelId="{48786A6E-A177-4C86-8FE3-A1A75DB21D46}" type="pres">
      <dgm:prSet presAssocID="{F45C29FF-FB1A-42FE-92A6-69212738F79C}" presName="matrix" presStyleCnt="0">
        <dgm:presLayoutVars>
          <dgm:chMax val="1"/>
          <dgm:dir/>
          <dgm:resizeHandles val="exact"/>
        </dgm:presLayoutVars>
      </dgm:prSet>
      <dgm:spPr/>
    </dgm:pt>
    <dgm:pt modelId="{2A95E6EE-D2AB-4652-906E-9944145C53FF}" type="pres">
      <dgm:prSet presAssocID="{F45C29FF-FB1A-42FE-92A6-69212738F79C}" presName="axisShape" presStyleLbl="bgShp" presStyleIdx="0" presStyleCnt="1" custScaleX="124970" custLinFactNeighborX="-5379"/>
      <dgm:spPr/>
    </dgm:pt>
    <dgm:pt modelId="{C36EE8C0-4605-41A7-9873-7CFEF4DB9590}" type="pres">
      <dgm:prSet presAssocID="{F45C29FF-FB1A-42FE-92A6-69212738F79C}" presName="rect1" presStyleLbl="node1" presStyleIdx="0" presStyleCnt="4" custScaleX="103440" custScaleY="84629" custLinFactY="27044" custLinFactNeighborX="-33881" custLinFactNeighborY="100000">
        <dgm:presLayoutVars>
          <dgm:chMax val="0"/>
          <dgm:chPref val="0"/>
          <dgm:bulletEnabled val="1"/>
        </dgm:presLayoutVars>
      </dgm:prSet>
      <dgm:spPr/>
    </dgm:pt>
    <dgm:pt modelId="{96E87D6D-B5FC-414D-8B39-3B8ABD213AE6}" type="pres">
      <dgm:prSet presAssocID="{F45C29FF-FB1A-42FE-92A6-69212738F79C}" presName="rect2" presStyleLbl="node1" presStyleIdx="1" presStyleCnt="4" custScaleX="101066" custScaleY="82463" custLinFactX="-52684" custLinFactNeighborX="-100000" custLinFactNeighborY="-13341">
        <dgm:presLayoutVars>
          <dgm:chMax val="0"/>
          <dgm:chPref val="0"/>
          <dgm:bulletEnabled val="1"/>
        </dgm:presLayoutVars>
      </dgm:prSet>
      <dgm:spPr/>
    </dgm:pt>
    <dgm:pt modelId="{54C6BFD0-C7F7-42EB-8FC3-7A85B9E790F0}" type="pres">
      <dgm:prSet presAssocID="{F45C29FF-FB1A-42FE-92A6-69212738F79C}" presName="rect3" presStyleLbl="node1" presStyleIdx="2" presStyleCnt="4" custScaleX="103478" custScaleY="86021" custLinFactX="26921" custLinFactNeighborX="100000" custLinFactNeighborY="10359">
        <dgm:presLayoutVars>
          <dgm:chMax val="0"/>
          <dgm:chPref val="0"/>
          <dgm:bulletEnabled val="1"/>
        </dgm:presLayoutVars>
      </dgm:prSet>
      <dgm:spPr/>
    </dgm:pt>
    <dgm:pt modelId="{48DA8D70-BFBD-44FA-98ED-74C919F83FFE}" type="pres">
      <dgm:prSet presAssocID="{F45C29FF-FB1A-42FE-92A6-69212738F79C}" presName="rect4" presStyleLbl="node1" presStyleIdx="3" presStyleCnt="4" custScaleX="103729" custScaleY="82497" custLinFactY="-30858" custLinFactNeighborX="9547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98D32D10-31D5-4E06-8021-B615F0787D26}" type="presOf" srcId="{F45C29FF-FB1A-42FE-92A6-69212738F79C}" destId="{48786A6E-A177-4C86-8FE3-A1A75DB21D46}" srcOrd="0" destOrd="0" presId="urn:microsoft.com/office/officeart/2005/8/layout/matrix2"/>
    <dgm:cxn modelId="{9FCAE33B-B03B-42E2-A452-D959AA16F87A}" srcId="{F45C29FF-FB1A-42FE-92A6-69212738F79C}" destId="{11BEA867-387B-4C21-8539-5DEA84CAB422}" srcOrd="3" destOrd="0" parTransId="{C6F43268-BB99-4DD0-A305-ECB8CFE316AE}" sibTransId="{44FA714B-322B-49AC-88BD-7C99946B77DA}"/>
    <dgm:cxn modelId="{4203204A-8827-4673-B2C1-A7B36553FCC7}" type="presOf" srcId="{11BEA867-387B-4C21-8539-5DEA84CAB422}" destId="{48DA8D70-BFBD-44FA-98ED-74C919F83FFE}" srcOrd="0" destOrd="0" presId="urn:microsoft.com/office/officeart/2005/8/layout/matrix2"/>
    <dgm:cxn modelId="{544DFA4A-7510-4790-961C-A39DC86897F2}" type="presOf" srcId="{A4663346-65BD-4C3F-AD9D-5EA94C16845C}" destId="{54C6BFD0-C7F7-42EB-8FC3-7A85B9E790F0}" srcOrd="0" destOrd="0" presId="urn:microsoft.com/office/officeart/2005/8/layout/matrix2"/>
    <dgm:cxn modelId="{07B5157E-688A-4D3A-BC7A-3662B7641D24}" type="presOf" srcId="{6C673914-732B-4478-8EB0-5955A0B4CABA}" destId="{C36EE8C0-4605-41A7-9873-7CFEF4DB9590}" srcOrd="0" destOrd="0" presId="urn:microsoft.com/office/officeart/2005/8/layout/matrix2"/>
    <dgm:cxn modelId="{870A91A8-9780-43E8-8A28-609635513533}" srcId="{F45C29FF-FB1A-42FE-92A6-69212738F79C}" destId="{6C673914-732B-4478-8EB0-5955A0B4CABA}" srcOrd="0" destOrd="0" parTransId="{71C60ECA-64CA-4C8F-B3B6-BFFA3855C0E1}" sibTransId="{EA659249-71C4-43A8-8069-81020FA20FFF}"/>
    <dgm:cxn modelId="{FA7635BA-855D-416B-B513-4FB381E2F72F}" srcId="{F45C29FF-FB1A-42FE-92A6-69212738F79C}" destId="{A4663346-65BD-4C3F-AD9D-5EA94C16845C}" srcOrd="2" destOrd="0" parTransId="{D3797DAA-E745-43C3-847B-74FDDE76626E}" sibTransId="{38E3AD4D-ABB3-40D0-99CC-D012529FCC25}"/>
    <dgm:cxn modelId="{BF1BF5C2-8071-4328-99C3-1ACE7A5E7813}" type="presOf" srcId="{1A5ECB90-BC26-41BC-B1CB-35EB02D93114}" destId="{96E87D6D-B5FC-414D-8B39-3B8ABD213AE6}" srcOrd="0" destOrd="0" presId="urn:microsoft.com/office/officeart/2005/8/layout/matrix2"/>
    <dgm:cxn modelId="{8DC71AE0-4099-4A4F-9632-8DBA500F9DD3}" srcId="{F45C29FF-FB1A-42FE-92A6-69212738F79C}" destId="{1A5ECB90-BC26-41BC-B1CB-35EB02D93114}" srcOrd="1" destOrd="0" parTransId="{4EC4055B-F9B9-4923-BDF4-6227DA11C6C8}" sibTransId="{5B390D60-7648-4B5C-853D-01858D5C3192}"/>
    <dgm:cxn modelId="{A2E33959-1121-4A33-A978-759B7CF7AB10}" type="presParOf" srcId="{48786A6E-A177-4C86-8FE3-A1A75DB21D46}" destId="{2A95E6EE-D2AB-4652-906E-9944145C53FF}" srcOrd="0" destOrd="0" presId="urn:microsoft.com/office/officeart/2005/8/layout/matrix2"/>
    <dgm:cxn modelId="{C3F26C50-BD45-4B1B-B4F1-8EA7719C4151}" type="presParOf" srcId="{48786A6E-A177-4C86-8FE3-A1A75DB21D46}" destId="{C36EE8C0-4605-41A7-9873-7CFEF4DB9590}" srcOrd="1" destOrd="0" presId="urn:microsoft.com/office/officeart/2005/8/layout/matrix2"/>
    <dgm:cxn modelId="{EF9B8E80-9F57-4763-87D7-4465D07D16FE}" type="presParOf" srcId="{48786A6E-A177-4C86-8FE3-A1A75DB21D46}" destId="{96E87D6D-B5FC-414D-8B39-3B8ABD213AE6}" srcOrd="2" destOrd="0" presId="urn:microsoft.com/office/officeart/2005/8/layout/matrix2"/>
    <dgm:cxn modelId="{92E2CF87-1C87-45A0-925D-4B6E6B0E4837}" type="presParOf" srcId="{48786A6E-A177-4C86-8FE3-A1A75DB21D46}" destId="{54C6BFD0-C7F7-42EB-8FC3-7A85B9E790F0}" srcOrd="3" destOrd="0" presId="urn:microsoft.com/office/officeart/2005/8/layout/matrix2"/>
    <dgm:cxn modelId="{A1A1F673-DE81-42D2-97D7-F3A609BD7786}" type="presParOf" srcId="{48786A6E-A177-4C86-8FE3-A1A75DB21D46}" destId="{48DA8D70-BFBD-44FA-98ED-74C919F83FF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F7E44-EFF4-494C-8CE2-DB488A4CF760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8D7AFCAD-4ACC-4C52-8E1E-002561EA1DD0}">
      <dgm:prSet phldrT="[Tekst]"/>
      <dgm:spPr>
        <a:xfrm rot="5400000">
          <a:off x="-133123" y="134447"/>
          <a:ext cx="887488" cy="621241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nb-NO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Utvikling</a:t>
          </a:r>
        </a:p>
      </dgm:t>
    </dgm:pt>
    <dgm:pt modelId="{474691DC-E304-44DB-BC4B-291302F14C33}" type="parTrans" cxnId="{16F2B154-1A78-4919-A886-80F473955090}">
      <dgm:prSet/>
      <dgm:spPr/>
      <dgm:t>
        <a:bodyPr/>
        <a:lstStyle/>
        <a:p>
          <a:endParaRPr lang="nb-NO"/>
        </a:p>
      </dgm:t>
    </dgm:pt>
    <dgm:pt modelId="{4EE15D90-DCCD-4BB2-9166-5404D07EF7F8}" type="sibTrans" cxnId="{16F2B154-1A78-4919-A886-80F473955090}">
      <dgm:prSet/>
      <dgm:spPr/>
      <dgm:t>
        <a:bodyPr/>
        <a:lstStyle/>
        <a:p>
          <a:endParaRPr lang="nb-NO"/>
        </a:p>
      </dgm:t>
    </dgm:pt>
    <dgm:pt modelId="{909B5ACD-3E08-436D-BE7D-C5B2AD929E02}">
      <dgm:prSet phldrT="[Tekst]"/>
      <dgm:spPr>
        <a:xfrm rot="5400000">
          <a:off x="2866034" y="-2243469"/>
          <a:ext cx="576867" cy="506645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Konseptutvikling og opplevelsesdesign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3 samlinger. Innhenting av brukerinnsikt, forarbeid, utvikling av opplevelseskonseptet sammen med leverandørene, leveranseløsninger og kommunikasjonsløsninger inkl. </a:t>
          </a:r>
          <a:r>
            <a:rPr lang="nb-NO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  <a:endParaRPr lang="nb-N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BF7A95A-5590-42CC-BEED-C823BD825935}" type="parTrans" cxnId="{25AF5E7E-4058-4ABE-8028-293BC24A9DF2}">
      <dgm:prSet/>
      <dgm:spPr/>
      <dgm:t>
        <a:bodyPr/>
        <a:lstStyle/>
        <a:p>
          <a:endParaRPr lang="nb-NO"/>
        </a:p>
      </dgm:t>
    </dgm:pt>
    <dgm:pt modelId="{33BF56DA-E5C0-47C8-803A-89EAA63EB0C3}" type="sibTrans" cxnId="{25AF5E7E-4058-4ABE-8028-293BC24A9DF2}">
      <dgm:prSet/>
      <dgm:spPr/>
      <dgm:t>
        <a:bodyPr/>
        <a:lstStyle/>
        <a:p>
          <a:endParaRPr lang="nb-NO"/>
        </a:p>
      </dgm:t>
    </dgm:pt>
    <dgm:pt modelId="{4CE8F026-CFAB-45A9-8A1C-5D1BA9F31B70}">
      <dgm:prSet phldrT="[Tekst]"/>
      <dgm:spPr>
        <a:xfrm rot="5400000">
          <a:off x="-133123" y="901878"/>
          <a:ext cx="887488" cy="621241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nb-NO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Testing</a:t>
          </a:r>
        </a:p>
      </dgm:t>
    </dgm:pt>
    <dgm:pt modelId="{2FB51386-2459-45D7-A1C1-0C79E0940E94}" type="parTrans" cxnId="{9874F8AA-4A7E-467F-BAD9-029ED8DD0B6B}">
      <dgm:prSet/>
      <dgm:spPr/>
      <dgm:t>
        <a:bodyPr/>
        <a:lstStyle/>
        <a:p>
          <a:endParaRPr lang="nb-NO"/>
        </a:p>
      </dgm:t>
    </dgm:pt>
    <dgm:pt modelId="{BB0357B8-ACE1-4B0E-AC72-3A46B117BDA0}" type="sibTrans" cxnId="{9874F8AA-4A7E-467F-BAD9-029ED8DD0B6B}">
      <dgm:prSet/>
      <dgm:spPr/>
      <dgm:t>
        <a:bodyPr/>
        <a:lstStyle/>
        <a:p>
          <a:endParaRPr lang="nb-NO"/>
        </a:p>
      </dgm:t>
    </dgm:pt>
    <dgm:pt modelId="{A3FE3EDF-8A43-4CB3-89A4-246FB3397E2B}">
      <dgm:prSet phldrT="[Tekst]"/>
      <dgm:spPr>
        <a:xfrm rot="5400000">
          <a:off x="2866034" y="-1476038"/>
          <a:ext cx="576867" cy="506645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Testing av pilotleveranser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Tilbakemeldinger fra kunder (co-</a:t>
          </a:r>
          <a:r>
            <a:rPr lang="nb-NO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innovation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), testing gjennom personer med brukerinnsikt inkl. enkel </a:t>
          </a:r>
          <a:r>
            <a:rPr lang="nb-NO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opplevelsessdesign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og testmarkedsføring (web, sosiale medier, presse og eget kontaktnett)</a:t>
          </a:r>
        </a:p>
      </dgm:t>
    </dgm:pt>
    <dgm:pt modelId="{47CCC318-2F68-4DEA-9688-8140BC9834AB}" type="parTrans" cxnId="{2D0F1A39-34E9-49B7-9D15-E5E482F7F343}">
      <dgm:prSet/>
      <dgm:spPr/>
      <dgm:t>
        <a:bodyPr/>
        <a:lstStyle/>
        <a:p>
          <a:endParaRPr lang="nb-NO"/>
        </a:p>
      </dgm:t>
    </dgm:pt>
    <dgm:pt modelId="{F32CD435-392A-4F00-94CD-DFE34756296B}" type="sibTrans" cxnId="{2D0F1A39-34E9-49B7-9D15-E5E482F7F343}">
      <dgm:prSet/>
      <dgm:spPr/>
      <dgm:t>
        <a:bodyPr/>
        <a:lstStyle/>
        <a:p>
          <a:endParaRPr lang="nb-NO"/>
        </a:p>
      </dgm:t>
    </dgm:pt>
    <dgm:pt modelId="{0FCBD9ED-17C1-4918-B294-CC1BD970C52E}">
      <dgm:prSet phldrT="[Tekst]"/>
      <dgm:spPr>
        <a:xfrm rot="5400000">
          <a:off x="-133123" y="1669309"/>
          <a:ext cx="887488" cy="621241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nb-NO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Evaluering og videreutvikling</a:t>
          </a:r>
        </a:p>
      </dgm:t>
    </dgm:pt>
    <dgm:pt modelId="{67A8D34A-F3E6-4335-AECA-2A93806463B4}" type="parTrans" cxnId="{C8004E5C-B1D0-4E33-A493-08A0891DC73E}">
      <dgm:prSet/>
      <dgm:spPr/>
      <dgm:t>
        <a:bodyPr/>
        <a:lstStyle/>
        <a:p>
          <a:endParaRPr lang="nb-NO"/>
        </a:p>
      </dgm:t>
    </dgm:pt>
    <dgm:pt modelId="{BD99B742-DF78-4050-83B3-EF5F35B89B44}" type="sibTrans" cxnId="{C8004E5C-B1D0-4E33-A493-08A0891DC73E}">
      <dgm:prSet/>
      <dgm:spPr/>
      <dgm:t>
        <a:bodyPr/>
        <a:lstStyle/>
        <a:p>
          <a:endParaRPr lang="nb-NO"/>
        </a:p>
      </dgm:t>
    </dgm:pt>
    <dgm:pt modelId="{CEF7ABF7-492D-497A-B0C4-8A1E169EF257}">
      <dgm:prSet phldrT="[Tekst]"/>
      <dgm:spPr>
        <a:xfrm rot="5400000">
          <a:off x="-133123" y="2436740"/>
          <a:ext cx="887488" cy="621241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nb-NO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Lansering</a:t>
          </a:r>
        </a:p>
      </dgm:t>
    </dgm:pt>
    <dgm:pt modelId="{66081FCB-37BD-4086-8E23-99F0067975CC}" type="parTrans" cxnId="{296DBD1E-0A2A-4001-850B-504C86EF47C3}">
      <dgm:prSet/>
      <dgm:spPr/>
      <dgm:t>
        <a:bodyPr/>
        <a:lstStyle/>
        <a:p>
          <a:endParaRPr lang="nb-NO"/>
        </a:p>
      </dgm:t>
    </dgm:pt>
    <dgm:pt modelId="{C66176B1-D2B1-453C-9083-2F6B5917FCF0}" type="sibTrans" cxnId="{296DBD1E-0A2A-4001-850B-504C86EF47C3}">
      <dgm:prSet/>
      <dgm:spPr/>
      <dgm:t>
        <a:bodyPr/>
        <a:lstStyle/>
        <a:p>
          <a:endParaRPr lang="nb-NO"/>
        </a:p>
      </dgm:t>
    </dgm:pt>
    <dgm:pt modelId="{1FE9BF11-C9BD-4190-9498-C5DD354381FF}">
      <dgm:prSet phldrT="[Tekst]"/>
      <dgm:spPr>
        <a:xfrm rot="5400000">
          <a:off x="-133123" y="3204171"/>
          <a:ext cx="887488" cy="621241"/>
        </a:xfrm>
        <a:prstGeom prst="chevron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nb-NO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Drift og videreutvikling</a:t>
          </a:r>
        </a:p>
      </dgm:t>
    </dgm:pt>
    <dgm:pt modelId="{4A724816-BA9A-47A1-80CC-4102B161061C}" type="parTrans" cxnId="{04834D5F-EBCB-4839-9008-1212B6CAE930}">
      <dgm:prSet/>
      <dgm:spPr/>
      <dgm:t>
        <a:bodyPr/>
        <a:lstStyle/>
        <a:p>
          <a:endParaRPr lang="nb-NO"/>
        </a:p>
      </dgm:t>
    </dgm:pt>
    <dgm:pt modelId="{5B2758BF-4C1C-446F-B531-E95C4254FD8D}" type="sibTrans" cxnId="{04834D5F-EBCB-4839-9008-1212B6CAE930}">
      <dgm:prSet/>
      <dgm:spPr/>
      <dgm:t>
        <a:bodyPr/>
        <a:lstStyle/>
        <a:p>
          <a:endParaRPr lang="nb-NO"/>
        </a:p>
      </dgm:t>
    </dgm:pt>
    <dgm:pt modelId="{DEE62F15-8B0E-4FC2-AC3F-5CE5CBF606BC}">
      <dgm:prSet phldrT="[Tekst]"/>
      <dgm:spPr>
        <a:xfrm rot="5400000">
          <a:off x="2866034" y="58823"/>
          <a:ext cx="576867" cy="506645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Markedslansering og drift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Planlagte lanserings- og markedsaktiviteter.</a:t>
          </a:r>
        </a:p>
      </dgm:t>
    </dgm:pt>
    <dgm:pt modelId="{72C292F3-39BF-4CDC-8250-AEC47646926F}" type="parTrans" cxnId="{A678DEC3-BE33-45A3-8364-E64D2AE2003B}">
      <dgm:prSet/>
      <dgm:spPr/>
      <dgm:t>
        <a:bodyPr/>
        <a:lstStyle/>
        <a:p>
          <a:endParaRPr lang="nb-NO"/>
        </a:p>
      </dgm:t>
    </dgm:pt>
    <dgm:pt modelId="{7FD47AA5-0EB6-43A6-B853-9BA547B294B4}" type="sibTrans" cxnId="{A678DEC3-BE33-45A3-8364-E64D2AE2003B}">
      <dgm:prSet/>
      <dgm:spPr/>
      <dgm:t>
        <a:bodyPr/>
        <a:lstStyle/>
        <a:p>
          <a:endParaRPr lang="nb-NO"/>
        </a:p>
      </dgm:t>
    </dgm:pt>
    <dgm:pt modelId="{D618FE67-B21A-466A-A50F-7788A094A1CF}">
      <dgm:prSet phldrT="[Tekst]"/>
      <dgm:spPr>
        <a:xfrm rot="5400000">
          <a:off x="2866034" y="826254"/>
          <a:ext cx="576867" cy="506645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Evaluering og videreutvikling 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av lanserte leveranser, utvikling av nye leveranser (bruk av </a:t>
          </a:r>
          <a:r>
            <a:rPr lang="nb-NO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årshjul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). 1-2 samlinger med leverandørene i året.</a:t>
          </a:r>
        </a:p>
      </dgm:t>
    </dgm:pt>
    <dgm:pt modelId="{46CFE359-2B4F-429D-8187-F7E68C821596}" type="parTrans" cxnId="{4CCBC789-663E-4915-AA54-58BCA9AFB5B8}">
      <dgm:prSet/>
      <dgm:spPr/>
      <dgm:t>
        <a:bodyPr/>
        <a:lstStyle/>
        <a:p>
          <a:endParaRPr lang="nb-NO"/>
        </a:p>
      </dgm:t>
    </dgm:pt>
    <dgm:pt modelId="{91180CC0-9252-4DD3-8CF9-3EB28D35F110}" type="sibTrans" cxnId="{4CCBC789-663E-4915-AA54-58BCA9AFB5B8}">
      <dgm:prSet/>
      <dgm:spPr/>
      <dgm:t>
        <a:bodyPr/>
        <a:lstStyle/>
        <a:p>
          <a:endParaRPr lang="nb-NO"/>
        </a:p>
      </dgm:t>
    </dgm:pt>
    <dgm:pt modelId="{9F9C0B09-174B-4AD3-8CC1-13D55C095DF4}">
      <dgm:prSet phldrT="[Tekst]"/>
      <dgm:spPr>
        <a:xfrm rot="5400000">
          <a:off x="2866034" y="-708607"/>
          <a:ext cx="576867" cy="506645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Evaluering, justering og videreutvikling </a:t>
          </a:r>
          <a:r>
            <a:rPr lang="nb-N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av opplevelseskonseptet og leveranser basert på testresultatene. 1 samling. Diskusjon av forretningsmodeller og veien videre. Sluttrapport av pilotprosjektet til nyttår.</a:t>
          </a:r>
        </a:p>
      </dgm:t>
    </dgm:pt>
    <dgm:pt modelId="{9C3EEA10-B921-4461-A1A1-F02884F92B3F}" type="sibTrans" cxnId="{2C51364C-563C-432A-B32F-857B6FFD757D}">
      <dgm:prSet/>
      <dgm:spPr/>
      <dgm:t>
        <a:bodyPr/>
        <a:lstStyle/>
        <a:p>
          <a:endParaRPr lang="nb-NO"/>
        </a:p>
      </dgm:t>
    </dgm:pt>
    <dgm:pt modelId="{D29B81B7-096B-4504-8F08-45AC0BFD7ED5}" type="parTrans" cxnId="{2C51364C-563C-432A-B32F-857B6FFD757D}">
      <dgm:prSet/>
      <dgm:spPr/>
      <dgm:t>
        <a:bodyPr/>
        <a:lstStyle/>
        <a:p>
          <a:endParaRPr lang="nb-NO"/>
        </a:p>
      </dgm:t>
    </dgm:pt>
    <dgm:pt modelId="{5F89064F-EFCE-48D8-9323-6C009D45E143}" type="pres">
      <dgm:prSet presAssocID="{102F7E44-EFF4-494C-8CE2-DB488A4CF760}" presName="linearFlow" presStyleCnt="0">
        <dgm:presLayoutVars>
          <dgm:dir/>
          <dgm:animLvl val="lvl"/>
          <dgm:resizeHandles val="exact"/>
        </dgm:presLayoutVars>
      </dgm:prSet>
      <dgm:spPr/>
    </dgm:pt>
    <dgm:pt modelId="{468FF1C7-D6CD-45D7-B85B-4C86A9DA0991}" type="pres">
      <dgm:prSet presAssocID="{8D7AFCAD-4ACC-4C52-8E1E-002561EA1DD0}" presName="composite" presStyleCnt="0"/>
      <dgm:spPr/>
    </dgm:pt>
    <dgm:pt modelId="{594A396E-9E08-4868-8A03-B7109099412D}" type="pres">
      <dgm:prSet presAssocID="{8D7AFCAD-4ACC-4C52-8E1E-002561EA1DD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7A85153-53BC-4539-B4CC-DAF1686BE571}" type="pres">
      <dgm:prSet presAssocID="{8D7AFCAD-4ACC-4C52-8E1E-002561EA1DD0}" presName="descendantText" presStyleLbl="alignAcc1" presStyleIdx="0" presStyleCnt="5">
        <dgm:presLayoutVars>
          <dgm:bulletEnabled val="1"/>
        </dgm:presLayoutVars>
      </dgm:prSet>
      <dgm:spPr/>
    </dgm:pt>
    <dgm:pt modelId="{769CB86A-201B-4A26-90E1-71FCA8F8AD4C}" type="pres">
      <dgm:prSet presAssocID="{4EE15D90-DCCD-4BB2-9166-5404D07EF7F8}" presName="sp" presStyleCnt="0"/>
      <dgm:spPr/>
    </dgm:pt>
    <dgm:pt modelId="{52460B1C-8523-418A-A1F1-28390D51E685}" type="pres">
      <dgm:prSet presAssocID="{4CE8F026-CFAB-45A9-8A1C-5D1BA9F31B70}" presName="composite" presStyleCnt="0"/>
      <dgm:spPr/>
    </dgm:pt>
    <dgm:pt modelId="{A9D3A604-B903-4975-9E3F-0DA9ADDF4AC4}" type="pres">
      <dgm:prSet presAssocID="{4CE8F026-CFAB-45A9-8A1C-5D1BA9F31B7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D4E538D-2A40-4C8E-B262-6A8C5D56B103}" type="pres">
      <dgm:prSet presAssocID="{4CE8F026-CFAB-45A9-8A1C-5D1BA9F31B70}" presName="descendantText" presStyleLbl="alignAcc1" presStyleIdx="1" presStyleCnt="5">
        <dgm:presLayoutVars>
          <dgm:bulletEnabled val="1"/>
        </dgm:presLayoutVars>
      </dgm:prSet>
      <dgm:spPr/>
    </dgm:pt>
    <dgm:pt modelId="{8B6260EC-A706-4C82-8D71-1D8EC4B7C264}" type="pres">
      <dgm:prSet presAssocID="{BB0357B8-ACE1-4B0E-AC72-3A46B117BDA0}" presName="sp" presStyleCnt="0"/>
      <dgm:spPr/>
    </dgm:pt>
    <dgm:pt modelId="{718438CC-F240-450B-9548-620A4487C344}" type="pres">
      <dgm:prSet presAssocID="{0FCBD9ED-17C1-4918-B294-CC1BD970C52E}" presName="composite" presStyleCnt="0"/>
      <dgm:spPr/>
    </dgm:pt>
    <dgm:pt modelId="{FDB6FD05-3400-4478-9B25-92CADAA391D8}" type="pres">
      <dgm:prSet presAssocID="{0FCBD9ED-17C1-4918-B294-CC1BD970C52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2057A04-561D-46AB-BF42-B7DE124A1BB8}" type="pres">
      <dgm:prSet presAssocID="{0FCBD9ED-17C1-4918-B294-CC1BD970C52E}" presName="descendantText" presStyleLbl="alignAcc1" presStyleIdx="2" presStyleCnt="5">
        <dgm:presLayoutVars>
          <dgm:bulletEnabled val="1"/>
        </dgm:presLayoutVars>
      </dgm:prSet>
      <dgm:spPr/>
    </dgm:pt>
    <dgm:pt modelId="{FC4BA54A-3582-48A3-8EB7-11591AFE8C86}" type="pres">
      <dgm:prSet presAssocID="{BD99B742-DF78-4050-83B3-EF5F35B89B44}" presName="sp" presStyleCnt="0"/>
      <dgm:spPr/>
    </dgm:pt>
    <dgm:pt modelId="{E454D39F-0021-4157-80F1-07E8244FF2C2}" type="pres">
      <dgm:prSet presAssocID="{CEF7ABF7-492D-497A-B0C4-8A1E169EF257}" presName="composite" presStyleCnt="0"/>
      <dgm:spPr/>
    </dgm:pt>
    <dgm:pt modelId="{641A3C15-A4D1-4B3D-8362-2DEEF590594B}" type="pres">
      <dgm:prSet presAssocID="{CEF7ABF7-492D-497A-B0C4-8A1E169EF25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831E10A8-243C-4C8C-8299-B16472E1AA42}" type="pres">
      <dgm:prSet presAssocID="{CEF7ABF7-492D-497A-B0C4-8A1E169EF257}" presName="descendantText" presStyleLbl="alignAcc1" presStyleIdx="3" presStyleCnt="5">
        <dgm:presLayoutVars>
          <dgm:bulletEnabled val="1"/>
        </dgm:presLayoutVars>
      </dgm:prSet>
      <dgm:spPr/>
    </dgm:pt>
    <dgm:pt modelId="{16278A63-7979-4E9D-A6ED-0FC3D7B6AFFB}" type="pres">
      <dgm:prSet presAssocID="{C66176B1-D2B1-453C-9083-2F6B5917FCF0}" presName="sp" presStyleCnt="0"/>
      <dgm:spPr/>
    </dgm:pt>
    <dgm:pt modelId="{9B0C20D4-83E4-42C5-96E4-02930CF05871}" type="pres">
      <dgm:prSet presAssocID="{1FE9BF11-C9BD-4190-9498-C5DD354381FF}" presName="composite" presStyleCnt="0"/>
      <dgm:spPr/>
    </dgm:pt>
    <dgm:pt modelId="{752594FB-7166-422A-96EE-2043AF83883B}" type="pres">
      <dgm:prSet presAssocID="{1FE9BF11-C9BD-4190-9498-C5DD354381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FDE36AB-A61A-405D-830E-18D94639B877}" type="pres">
      <dgm:prSet presAssocID="{1FE9BF11-C9BD-4190-9498-C5DD354381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7B05215-2325-4615-9C81-9B3EC89B332E}" type="presOf" srcId="{102F7E44-EFF4-494C-8CE2-DB488A4CF760}" destId="{5F89064F-EFCE-48D8-9323-6C009D45E143}" srcOrd="0" destOrd="0" presId="urn:microsoft.com/office/officeart/2005/8/layout/chevron2"/>
    <dgm:cxn modelId="{296DBD1E-0A2A-4001-850B-504C86EF47C3}" srcId="{102F7E44-EFF4-494C-8CE2-DB488A4CF760}" destId="{CEF7ABF7-492D-497A-B0C4-8A1E169EF257}" srcOrd="3" destOrd="0" parTransId="{66081FCB-37BD-4086-8E23-99F0067975CC}" sibTransId="{C66176B1-D2B1-453C-9083-2F6B5917FCF0}"/>
    <dgm:cxn modelId="{2D0F1A39-34E9-49B7-9D15-E5E482F7F343}" srcId="{4CE8F026-CFAB-45A9-8A1C-5D1BA9F31B70}" destId="{A3FE3EDF-8A43-4CB3-89A4-246FB3397E2B}" srcOrd="0" destOrd="0" parTransId="{47CCC318-2F68-4DEA-9688-8140BC9834AB}" sibTransId="{F32CD435-392A-4F00-94CD-DFE34756296B}"/>
    <dgm:cxn modelId="{C8004E5C-B1D0-4E33-A493-08A0891DC73E}" srcId="{102F7E44-EFF4-494C-8CE2-DB488A4CF760}" destId="{0FCBD9ED-17C1-4918-B294-CC1BD970C52E}" srcOrd="2" destOrd="0" parTransId="{67A8D34A-F3E6-4335-AECA-2A93806463B4}" sibTransId="{BD99B742-DF78-4050-83B3-EF5F35B89B44}"/>
    <dgm:cxn modelId="{04834D5F-EBCB-4839-9008-1212B6CAE930}" srcId="{102F7E44-EFF4-494C-8CE2-DB488A4CF760}" destId="{1FE9BF11-C9BD-4190-9498-C5DD354381FF}" srcOrd="4" destOrd="0" parTransId="{4A724816-BA9A-47A1-80CC-4102B161061C}" sibTransId="{5B2758BF-4C1C-446F-B531-E95C4254FD8D}"/>
    <dgm:cxn modelId="{574BEC62-C30E-479F-93C1-6D962AC454BE}" type="presOf" srcId="{DEE62F15-8B0E-4FC2-AC3F-5CE5CBF606BC}" destId="{831E10A8-243C-4C8C-8299-B16472E1AA42}" srcOrd="0" destOrd="0" presId="urn:microsoft.com/office/officeart/2005/8/layout/chevron2"/>
    <dgm:cxn modelId="{4679E145-5CFD-47E3-B7F4-04E09E8AEB14}" type="presOf" srcId="{1FE9BF11-C9BD-4190-9498-C5DD354381FF}" destId="{752594FB-7166-422A-96EE-2043AF83883B}" srcOrd="0" destOrd="0" presId="urn:microsoft.com/office/officeart/2005/8/layout/chevron2"/>
    <dgm:cxn modelId="{F24E9A49-B92B-4C3B-BAF8-2B0A976578FE}" type="presOf" srcId="{8D7AFCAD-4ACC-4C52-8E1E-002561EA1DD0}" destId="{594A396E-9E08-4868-8A03-B7109099412D}" srcOrd="0" destOrd="0" presId="urn:microsoft.com/office/officeart/2005/8/layout/chevron2"/>
    <dgm:cxn modelId="{2C51364C-563C-432A-B32F-857B6FFD757D}" srcId="{0FCBD9ED-17C1-4918-B294-CC1BD970C52E}" destId="{9F9C0B09-174B-4AD3-8CC1-13D55C095DF4}" srcOrd="0" destOrd="0" parTransId="{D29B81B7-096B-4504-8F08-45AC0BFD7ED5}" sibTransId="{9C3EEA10-B921-4461-A1A1-F02884F92B3F}"/>
    <dgm:cxn modelId="{16F2B154-1A78-4919-A886-80F473955090}" srcId="{102F7E44-EFF4-494C-8CE2-DB488A4CF760}" destId="{8D7AFCAD-4ACC-4C52-8E1E-002561EA1DD0}" srcOrd="0" destOrd="0" parTransId="{474691DC-E304-44DB-BC4B-291302F14C33}" sibTransId="{4EE15D90-DCCD-4BB2-9166-5404D07EF7F8}"/>
    <dgm:cxn modelId="{25AF5E7E-4058-4ABE-8028-293BC24A9DF2}" srcId="{8D7AFCAD-4ACC-4C52-8E1E-002561EA1DD0}" destId="{909B5ACD-3E08-436D-BE7D-C5B2AD929E02}" srcOrd="0" destOrd="0" parTransId="{5BF7A95A-5590-42CC-BEED-C823BD825935}" sibTransId="{33BF56DA-E5C0-47C8-803A-89EAA63EB0C3}"/>
    <dgm:cxn modelId="{1ADAD080-1375-4CAE-8747-ACF1C48DE71D}" type="presOf" srcId="{909B5ACD-3E08-436D-BE7D-C5B2AD929E02}" destId="{57A85153-53BC-4539-B4CC-DAF1686BE571}" srcOrd="0" destOrd="0" presId="urn:microsoft.com/office/officeart/2005/8/layout/chevron2"/>
    <dgm:cxn modelId="{4CCBC789-663E-4915-AA54-58BCA9AFB5B8}" srcId="{1FE9BF11-C9BD-4190-9498-C5DD354381FF}" destId="{D618FE67-B21A-466A-A50F-7788A094A1CF}" srcOrd="0" destOrd="0" parTransId="{46CFE359-2B4F-429D-8187-F7E68C821596}" sibTransId="{91180CC0-9252-4DD3-8CF9-3EB28D35F110}"/>
    <dgm:cxn modelId="{8BBEFE9D-3EEF-47B1-A10F-0ADA9E519D7E}" type="presOf" srcId="{9F9C0B09-174B-4AD3-8CC1-13D55C095DF4}" destId="{E2057A04-561D-46AB-BF42-B7DE124A1BB8}" srcOrd="0" destOrd="0" presId="urn:microsoft.com/office/officeart/2005/8/layout/chevron2"/>
    <dgm:cxn modelId="{9874F8AA-4A7E-467F-BAD9-029ED8DD0B6B}" srcId="{102F7E44-EFF4-494C-8CE2-DB488A4CF760}" destId="{4CE8F026-CFAB-45A9-8A1C-5D1BA9F31B70}" srcOrd="1" destOrd="0" parTransId="{2FB51386-2459-45D7-A1C1-0C79E0940E94}" sibTransId="{BB0357B8-ACE1-4B0E-AC72-3A46B117BDA0}"/>
    <dgm:cxn modelId="{D67B7DB1-3BAA-45B4-86F1-E9C95E94A27F}" type="presOf" srcId="{D618FE67-B21A-466A-A50F-7788A094A1CF}" destId="{6FDE36AB-A61A-405D-830E-18D94639B877}" srcOrd="0" destOrd="0" presId="urn:microsoft.com/office/officeart/2005/8/layout/chevron2"/>
    <dgm:cxn modelId="{487FE7BF-6037-41B2-B9D9-538EFF455FD8}" type="presOf" srcId="{CEF7ABF7-492D-497A-B0C4-8A1E169EF257}" destId="{641A3C15-A4D1-4B3D-8362-2DEEF590594B}" srcOrd="0" destOrd="0" presId="urn:microsoft.com/office/officeart/2005/8/layout/chevron2"/>
    <dgm:cxn modelId="{A678DEC3-BE33-45A3-8364-E64D2AE2003B}" srcId="{CEF7ABF7-492D-497A-B0C4-8A1E169EF257}" destId="{DEE62F15-8B0E-4FC2-AC3F-5CE5CBF606BC}" srcOrd="0" destOrd="0" parTransId="{72C292F3-39BF-4CDC-8250-AEC47646926F}" sibTransId="{7FD47AA5-0EB6-43A6-B853-9BA547B294B4}"/>
    <dgm:cxn modelId="{204FA8C7-F8D4-4A86-80AD-C1B6C44A5344}" type="presOf" srcId="{A3FE3EDF-8A43-4CB3-89A4-246FB3397E2B}" destId="{3D4E538D-2A40-4C8E-B262-6A8C5D56B103}" srcOrd="0" destOrd="0" presId="urn:microsoft.com/office/officeart/2005/8/layout/chevron2"/>
    <dgm:cxn modelId="{B5DBA4F0-1334-451B-BF0D-4DD2B5A62E3A}" type="presOf" srcId="{0FCBD9ED-17C1-4918-B294-CC1BD970C52E}" destId="{FDB6FD05-3400-4478-9B25-92CADAA391D8}" srcOrd="0" destOrd="0" presId="urn:microsoft.com/office/officeart/2005/8/layout/chevron2"/>
    <dgm:cxn modelId="{860C0AFE-EA97-4279-B3C0-F1335B67A99B}" type="presOf" srcId="{4CE8F026-CFAB-45A9-8A1C-5D1BA9F31B70}" destId="{A9D3A604-B903-4975-9E3F-0DA9ADDF4AC4}" srcOrd="0" destOrd="0" presId="urn:microsoft.com/office/officeart/2005/8/layout/chevron2"/>
    <dgm:cxn modelId="{FD1363E6-0771-471E-ADAC-E097A85BBA64}" type="presParOf" srcId="{5F89064F-EFCE-48D8-9323-6C009D45E143}" destId="{468FF1C7-D6CD-45D7-B85B-4C86A9DA0991}" srcOrd="0" destOrd="0" presId="urn:microsoft.com/office/officeart/2005/8/layout/chevron2"/>
    <dgm:cxn modelId="{00D5E6E1-B60F-4F07-8977-653769425584}" type="presParOf" srcId="{468FF1C7-D6CD-45D7-B85B-4C86A9DA0991}" destId="{594A396E-9E08-4868-8A03-B7109099412D}" srcOrd="0" destOrd="0" presId="urn:microsoft.com/office/officeart/2005/8/layout/chevron2"/>
    <dgm:cxn modelId="{B9AF686D-FD90-451F-9100-FD94DBBCEB01}" type="presParOf" srcId="{468FF1C7-D6CD-45D7-B85B-4C86A9DA0991}" destId="{57A85153-53BC-4539-B4CC-DAF1686BE571}" srcOrd="1" destOrd="0" presId="urn:microsoft.com/office/officeart/2005/8/layout/chevron2"/>
    <dgm:cxn modelId="{1E6064F4-4A0A-4A33-9946-1CE51A2408B9}" type="presParOf" srcId="{5F89064F-EFCE-48D8-9323-6C009D45E143}" destId="{769CB86A-201B-4A26-90E1-71FCA8F8AD4C}" srcOrd="1" destOrd="0" presId="urn:microsoft.com/office/officeart/2005/8/layout/chevron2"/>
    <dgm:cxn modelId="{77990D8F-A7FE-489A-A70F-61704899E346}" type="presParOf" srcId="{5F89064F-EFCE-48D8-9323-6C009D45E143}" destId="{52460B1C-8523-418A-A1F1-28390D51E685}" srcOrd="2" destOrd="0" presId="urn:microsoft.com/office/officeart/2005/8/layout/chevron2"/>
    <dgm:cxn modelId="{3E290D87-6AEA-4C76-AB14-E2DB27262332}" type="presParOf" srcId="{52460B1C-8523-418A-A1F1-28390D51E685}" destId="{A9D3A604-B903-4975-9E3F-0DA9ADDF4AC4}" srcOrd="0" destOrd="0" presId="urn:microsoft.com/office/officeart/2005/8/layout/chevron2"/>
    <dgm:cxn modelId="{226BC032-9209-423B-99C5-1C80159F7D8B}" type="presParOf" srcId="{52460B1C-8523-418A-A1F1-28390D51E685}" destId="{3D4E538D-2A40-4C8E-B262-6A8C5D56B103}" srcOrd="1" destOrd="0" presId="urn:microsoft.com/office/officeart/2005/8/layout/chevron2"/>
    <dgm:cxn modelId="{29BCFC12-3382-4DFB-A791-C4D2BEE28121}" type="presParOf" srcId="{5F89064F-EFCE-48D8-9323-6C009D45E143}" destId="{8B6260EC-A706-4C82-8D71-1D8EC4B7C264}" srcOrd="3" destOrd="0" presId="urn:microsoft.com/office/officeart/2005/8/layout/chevron2"/>
    <dgm:cxn modelId="{5EA160A7-C982-40A3-97F5-4BFCF18FABE8}" type="presParOf" srcId="{5F89064F-EFCE-48D8-9323-6C009D45E143}" destId="{718438CC-F240-450B-9548-620A4487C344}" srcOrd="4" destOrd="0" presId="urn:microsoft.com/office/officeart/2005/8/layout/chevron2"/>
    <dgm:cxn modelId="{201899BF-6DD0-44AB-9410-4B444CD9DE5B}" type="presParOf" srcId="{718438CC-F240-450B-9548-620A4487C344}" destId="{FDB6FD05-3400-4478-9B25-92CADAA391D8}" srcOrd="0" destOrd="0" presId="urn:microsoft.com/office/officeart/2005/8/layout/chevron2"/>
    <dgm:cxn modelId="{0E634E87-A657-4B19-813A-84548EE48164}" type="presParOf" srcId="{718438CC-F240-450B-9548-620A4487C344}" destId="{E2057A04-561D-46AB-BF42-B7DE124A1BB8}" srcOrd="1" destOrd="0" presId="urn:microsoft.com/office/officeart/2005/8/layout/chevron2"/>
    <dgm:cxn modelId="{13A68B48-17D6-4F2B-A538-438EF82F8CB1}" type="presParOf" srcId="{5F89064F-EFCE-48D8-9323-6C009D45E143}" destId="{FC4BA54A-3582-48A3-8EB7-11591AFE8C86}" srcOrd="5" destOrd="0" presId="urn:microsoft.com/office/officeart/2005/8/layout/chevron2"/>
    <dgm:cxn modelId="{870BCD4B-0A53-4434-86B7-07C5A801A9F6}" type="presParOf" srcId="{5F89064F-EFCE-48D8-9323-6C009D45E143}" destId="{E454D39F-0021-4157-80F1-07E8244FF2C2}" srcOrd="6" destOrd="0" presId="urn:microsoft.com/office/officeart/2005/8/layout/chevron2"/>
    <dgm:cxn modelId="{2EA56D0E-40C1-45A7-9A4F-EE8E13FFFC50}" type="presParOf" srcId="{E454D39F-0021-4157-80F1-07E8244FF2C2}" destId="{641A3C15-A4D1-4B3D-8362-2DEEF590594B}" srcOrd="0" destOrd="0" presId="urn:microsoft.com/office/officeart/2005/8/layout/chevron2"/>
    <dgm:cxn modelId="{33618CE5-C689-4E88-8613-688D29A219D2}" type="presParOf" srcId="{E454D39F-0021-4157-80F1-07E8244FF2C2}" destId="{831E10A8-243C-4C8C-8299-B16472E1AA42}" srcOrd="1" destOrd="0" presId="urn:microsoft.com/office/officeart/2005/8/layout/chevron2"/>
    <dgm:cxn modelId="{29131523-58F2-48D7-95FB-1E99E0F8A261}" type="presParOf" srcId="{5F89064F-EFCE-48D8-9323-6C009D45E143}" destId="{16278A63-7979-4E9D-A6ED-0FC3D7B6AFFB}" srcOrd="7" destOrd="0" presId="urn:microsoft.com/office/officeart/2005/8/layout/chevron2"/>
    <dgm:cxn modelId="{914E4D10-81BE-434A-9450-7D18A184A71E}" type="presParOf" srcId="{5F89064F-EFCE-48D8-9323-6C009D45E143}" destId="{9B0C20D4-83E4-42C5-96E4-02930CF05871}" srcOrd="8" destOrd="0" presId="urn:microsoft.com/office/officeart/2005/8/layout/chevron2"/>
    <dgm:cxn modelId="{B9277142-1FD6-463C-B663-135B1EE45B18}" type="presParOf" srcId="{9B0C20D4-83E4-42C5-96E4-02930CF05871}" destId="{752594FB-7166-422A-96EE-2043AF83883B}" srcOrd="0" destOrd="0" presId="urn:microsoft.com/office/officeart/2005/8/layout/chevron2"/>
    <dgm:cxn modelId="{F907BF54-43BA-4C91-B60B-BE7592D2B608}" type="presParOf" srcId="{9B0C20D4-83E4-42C5-96E4-02930CF05871}" destId="{6FDE36AB-A61A-405D-830E-18D94639B8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5E6EE-D2AB-4652-906E-9944145C53FF}">
      <dsp:nvSpPr>
        <dsp:cNvPr id="0" name=""/>
        <dsp:cNvSpPr/>
      </dsp:nvSpPr>
      <dsp:spPr>
        <a:xfrm>
          <a:off x="250513" y="0"/>
          <a:ext cx="4887925" cy="391127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EE8C0-4605-41A7-9873-7CFEF4DB9590}">
      <dsp:nvSpPr>
        <dsp:cNvPr id="0" name=""/>
        <dsp:cNvSpPr/>
      </dsp:nvSpPr>
      <dsp:spPr>
        <a:xfrm>
          <a:off x="646475" y="2362091"/>
          <a:ext cx="1618330" cy="132403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0" kern="1200">
              <a:solidFill>
                <a:schemeClr val="bg1"/>
              </a:solidFill>
            </a:rPr>
            <a:t>Målgruppe: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>
              <a:solidFill>
                <a:schemeClr val="bg1"/>
              </a:solidFill>
            </a:rPr>
            <a:t>Ro og estetikk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0" i="1" kern="1200">
              <a:solidFill>
                <a:schemeClr val="bg1"/>
              </a:solidFill>
            </a:rPr>
            <a:t>Tett på deg selv</a:t>
          </a:r>
        </a:p>
      </dsp:txBody>
      <dsp:txXfrm>
        <a:off x="711109" y="2426725"/>
        <a:ext cx="1489062" cy="1194762"/>
      </dsp:txXfrm>
    </dsp:sp>
    <dsp:sp modelId="{96E87D6D-B5FC-414D-8B39-3B8ABD213AE6}">
      <dsp:nvSpPr>
        <dsp:cNvPr id="0" name=""/>
        <dsp:cNvSpPr/>
      </dsp:nvSpPr>
      <dsp:spPr>
        <a:xfrm>
          <a:off x="644660" y="182695"/>
          <a:ext cx="1581189" cy="129014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Målgruppe: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/>
            <a:t>Felleskap og moro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i="1" kern="1200"/>
            <a:t>Tett på hverandre</a:t>
          </a:r>
        </a:p>
      </dsp:txBody>
      <dsp:txXfrm>
        <a:off x="707640" y="245675"/>
        <a:ext cx="1455229" cy="1164183"/>
      </dsp:txXfrm>
    </dsp:sp>
    <dsp:sp modelId="{54C6BFD0-C7F7-42EB-8FC3-7A85B9E790F0}">
      <dsp:nvSpPr>
        <dsp:cNvPr id="0" name=""/>
        <dsp:cNvSpPr/>
      </dsp:nvSpPr>
      <dsp:spPr>
        <a:xfrm>
          <a:off x="3161944" y="2363953"/>
          <a:ext cx="1618925" cy="13458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Målgruppe: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/>
            <a:t>Interesse og læring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i="1" kern="1200"/>
            <a:t>Tett på de andre</a:t>
          </a:r>
        </a:p>
      </dsp:txBody>
      <dsp:txXfrm>
        <a:off x="3227641" y="2429650"/>
        <a:ext cx="1487531" cy="1214414"/>
      </dsp:txXfrm>
    </dsp:sp>
    <dsp:sp modelId="{48DA8D70-BFBD-44FA-98ED-74C919F83FFE}">
      <dsp:nvSpPr>
        <dsp:cNvPr id="0" name=""/>
        <dsp:cNvSpPr/>
      </dsp:nvSpPr>
      <dsp:spPr>
        <a:xfrm>
          <a:off x="3161951" y="182163"/>
          <a:ext cx="1622852" cy="12906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Målgruppe: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/>
            <a:t>Tur og friluftsliv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i="1" kern="1200"/>
            <a:t>Tett på natur</a:t>
          </a:r>
        </a:p>
      </dsp:txBody>
      <dsp:txXfrm>
        <a:off x="3224957" y="245169"/>
        <a:ext cx="1496840" cy="1164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396E-9E08-4868-8A03-B7109099412D}">
      <dsp:nvSpPr>
        <dsp:cNvPr id="0" name=""/>
        <dsp:cNvSpPr/>
      </dsp:nvSpPr>
      <dsp:spPr>
        <a:xfrm rot="5400000">
          <a:off x="-166193" y="168276"/>
          <a:ext cx="1107956" cy="775569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Utvikling</a:t>
          </a:r>
        </a:p>
      </dsp:txBody>
      <dsp:txXfrm rot="-5400000">
        <a:off x="1" y="389868"/>
        <a:ext cx="775569" cy="332387"/>
      </dsp:txXfrm>
    </dsp:sp>
    <dsp:sp modelId="{57A85153-53BC-4539-B4CC-DAF1686BE571}">
      <dsp:nvSpPr>
        <dsp:cNvPr id="0" name=""/>
        <dsp:cNvSpPr/>
      </dsp:nvSpPr>
      <dsp:spPr>
        <a:xfrm rot="5400000">
          <a:off x="3628098" y="-2850446"/>
          <a:ext cx="720171" cy="642523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Konseptutvikling og opplevelsesdesign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3 samlinger. Innhenting av brukerinnsikt, forarbeid, utvikling av opplevelseskonseptet sammen med leverandørene, leveranseløsninger og kommunikasjonsløsninger inkl. </a:t>
          </a:r>
          <a:r>
            <a:rPr lang="nb-NO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  <a:endParaRPr lang="nb-NO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775569" y="37239"/>
        <a:ext cx="6390074" cy="649859"/>
      </dsp:txXfrm>
    </dsp:sp>
    <dsp:sp modelId="{A9D3A604-B903-4975-9E3F-0DA9ADDF4AC4}">
      <dsp:nvSpPr>
        <dsp:cNvPr id="0" name=""/>
        <dsp:cNvSpPr/>
      </dsp:nvSpPr>
      <dsp:spPr>
        <a:xfrm rot="5400000">
          <a:off x="-166193" y="1159314"/>
          <a:ext cx="1107956" cy="775569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Testing</a:t>
          </a:r>
        </a:p>
      </dsp:txBody>
      <dsp:txXfrm rot="-5400000">
        <a:off x="1" y="1380906"/>
        <a:ext cx="775569" cy="332387"/>
      </dsp:txXfrm>
    </dsp:sp>
    <dsp:sp modelId="{3D4E538D-2A40-4C8E-B262-6A8C5D56B103}">
      <dsp:nvSpPr>
        <dsp:cNvPr id="0" name=""/>
        <dsp:cNvSpPr/>
      </dsp:nvSpPr>
      <dsp:spPr>
        <a:xfrm rot="5400000">
          <a:off x="3628098" y="-1859408"/>
          <a:ext cx="720171" cy="642523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Testing av pilotleveranser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Tilbakemeldinger fra kunder (co-</a:t>
          </a:r>
          <a:r>
            <a:rPr lang="nb-NO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innovation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), testing gjennom personer med brukerinnsikt inkl. enkel </a:t>
          </a:r>
          <a:r>
            <a:rPr lang="nb-NO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opplevelsessdesign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og testmarkedsføring (web, sosiale medier, presse og eget kontaktnett)</a:t>
          </a:r>
        </a:p>
      </dsp:txBody>
      <dsp:txXfrm rot="-5400000">
        <a:off x="775569" y="1028277"/>
        <a:ext cx="6390074" cy="649859"/>
      </dsp:txXfrm>
    </dsp:sp>
    <dsp:sp modelId="{FDB6FD05-3400-4478-9B25-92CADAA391D8}">
      <dsp:nvSpPr>
        <dsp:cNvPr id="0" name=""/>
        <dsp:cNvSpPr/>
      </dsp:nvSpPr>
      <dsp:spPr>
        <a:xfrm rot="5400000">
          <a:off x="-166193" y="2150352"/>
          <a:ext cx="1107956" cy="775569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Evaluering og videreutvikling</a:t>
          </a:r>
        </a:p>
      </dsp:txBody>
      <dsp:txXfrm rot="-5400000">
        <a:off x="1" y="2371944"/>
        <a:ext cx="775569" cy="332387"/>
      </dsp:txXfrm>
    </dsp:sp>
    <dsp:sp modelId="{E2057A04-561D-46AB-BF42-B7DE124A1BB8}">
      <dsp:nvSpPr>
        <dsp:cNvPr id="0" name=""/>
        <dsp:cNvSpPr/>
      </dsp:nvSpPr>
      <dsp:spPr>
        <a:xfrm rot="5400000">
          <a:off x="3628098" y="-868370"/>
          <a:ext cx="720171" cy="642523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Evaluering, justering og videreutvikling 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av opplevelseskonseptet og leveranser basert på testresultatene. 1 samling. Diskusjon av forretningsmodeller og veien videre. Sluttrapport av pilotprosjektet til nyttår.</a:t>
          </a:r>
        </a:p>
      </dsp:txBody>
      <dsp:txXfrm rot="-5400000">
        <a:off x="775569" y="2019315"/>
        <a:ext cx="6390074" cy="649859"/>
      </dsp:txXfrm>
    </dsp:sp>
    <dsp:sp modelId="{641A3C15-A4D1-4B3D-8362-2DEEF590594B}">
      <dsp:nvSpPr>
        <dsp:cNvPr id="0" name=""/>
        <dsp:cNvSpPr/>
      </dsp:nvSpPr>
      <dsp:spPr>
        <a:xfrm rot="5400000">
          <a:off x="-166193" y="3141390"/>
          <a:ext cx="1107956" cy="775569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Lansering</a:t>
          </a:r>
        </a:p>
      </dsp:txBody>
      <dsp:txXfrm rot="-5400000">
        <a:off x="1" y="3362982"/>
        <a:ext cx="775569" cy="332387"/>
      </dsp:txXfrm>
    </dsp:sp>
    <dsp:sp modelId="{831E10A8-243C-4C8C-8299-B16472E1AA42}">
      <dsp:nvSpPr>
        <dsp:cNvPr id="0" name=""/>
        <dsp:cNvSpPr/>
      </dsp:nvSpPr>
      <dsp:spPr>
        <a:xfrm rot="5400000">
          <a:off x="3628098" y="122667"/>
          <a:ext cx="720171" cy="642523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Markedslansering og drift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Planlagte lanserings- og markedsaktiviteter.</a:t>
          </a:r>
        </a:p>
      </dsp:txBody>
      <dsp:txXfrm rot="-5400000">
        <a:off x="775569" y="3010352"/>
        <a:ext cx="6390074" cy="649859"/>
      </dsp:txXfrm>
    </dsp:sp>
    <dsp:sp modelId="{752594FB-7166-422A-96EE-2043AF83883B}">
      <dsp:nvSpPr>
        <dsp:cNvPr id="0" name=""/>
        <dsp:cNvSpPr/>
      </dsp:nvSpPr>
      <dsp:spPr>
        <a:xfrm rot="5400000">
          <a:off x="-166193" y="4132428"/>
          <a:ext cx="1107956" cy="775569"/>
        </a:xfrm>
        <a:prstGeom prst="chevron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Drift og videreutvikling</a:t>
          </a:r>
        </a:p>
      </dsp:txBody>
      <dsp:txXfrm rot="-5400000">
        <a:off x="1" y="4354020"/>
        <a:ext cx="775569" cy="332387"/>
      </dsp:txXfrm>
    </dsp:sp>
    <dsp:sp modelId="{6FDE36AB-A61A-405D-830E-18D94639B877}">
      <dsp:nvSpPr>
        <dsp:cNvPr id="0" name=""/>
        <dsp:cNvSpPr/>
      </dsp:nvSpPr>
      <dsp:spPr>
        <a:xfrm rot="5400000">
          <a:off x="3628098" y="1113705"/>
          <a:ext cx="720171" cy="642523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Evaluering og videreutvikling 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av lanserte leveranser, utvikling av nye leveranser (bruk av </a:t>
          </a:r>
          <a:r>
            <a:rPr lang="nb-NO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årshjul</a:t>
          </a:r>
          <a:r>
            <a:rPr lang="nb-NO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). 1-2 samlinger med leverandørene i året.</a:t>
          </a:r>
        </a:p>
      </dsp:txBody>
      <dsp:txXfrm rot="-5400000">
        <a:off x="775569" y="4001390"/>
        <a:ext cx="6390074" cy="64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0.13153</cdr:x>
      <cdr:y>0.77192</cdr:y>
    </cdr:from>
    <cdr:to>
      <cdr:x>0.32882</cdr:x>
      <cdr:y>0.83476</cdr:y>
    </cdr:to>
    <cdr:sp macro="" textlink="">
      <cdr:nvSpPr>
        <cdr:cNvPr id="3" name="TekstSylinder 5"/>
        <cdr:cNvSpPr txBox="1"/>
      </cdr:nvSpPr>
      <cdr:spPr>
        <a:xfrm xmlns:a="http://schemas.openxmlformats.org/drawingml/2006/main">
          <a:off x="1008112" y="4536504"/>
          <a:ext cx="151216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b="1" dirty="0">
              <a:solidFill>
                <a:srgbClr val="00B050"/>
              </a:solidFill>
            </a:rPr>
            <a:t>BRA NOK?</a:t>
          </a:r>
          <a:endParaRPr lang="en-GB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</cdr:x>
      <cdr:y>0.08577</cdr:y>
    </cdr:from>
    <cdr:to>
      <cdr:x>0.33822</cdr:x>
      <cdr:y>0.14861</cdr:y>
    </cdr:to>
    <cdr:sp macro="" textlink="">
      <cdr:nvSpPr>
        <cdr:cNvPr id="4" name="TekstSylinder 5"/>
        <cdr:cNvSpPr txBox="1"/>
      </cdr:nvSpPr>
      <cdr:spPr>
        <a:xfrm xmlns:a="http://schemas.openxmlformats.org/drawingml/2006/main">
          <a:off x="-611560" y="504056"/>
          <a:ext cx="25922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b="1" dirty="0">
              <a:solidFill>
                <a:srgbClr val="FF0000"/>
              </a:solidFill>
            </a:rPr>
            <a:t>UTFORDRINGER</a:t>
          </a:r>
          <a:endParaRPr lang="en-GB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0.77978</cdr:x>
      <cdr:y>0.06126</cdr:y>
    </cdr:from>
    <cdr:to>
      <cdr:x>0.83615</cdr:x>
      <cdr:y>0.31857</cdr:y>
    </cdr:to>
    <cdr:cxnSp macro="">
      <cdr:nvCxnSpPr>
        <cdr:cNvPr id="6" name="Rett pil 5"/>
        <cdr:cNvCxnSpPr/>
      </cdr:nvCxnSpPr>
      <cdr:spPr>
        <a:xfrm xmlns:a="http://schemas.openxmlformats.org/drawingml/2006/main">
          <a:off x="5976664" y="360040"/>
          <a:ext cx="432048" cy="15121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0.72341</cdr:x>
      <cdr:y>0.06126</cdr:y>
    </cdr:from>
    <cdr:to>
      <cdr:x>0.77978</cdr:x>
      <cdr:y>0.18379</cdr:y>
    </cdr:to>
    <cdr:cxnSp macro="">
      <cdr:nvCxnSpPr>
        <cdr:cNvPr id="8" name="Rett pil 7"/>
        <cdr:cNvCxnSpPr/>
      </cdr:nvCxnSpPr>
      <cdr:spPr>
        <a:xfrm xmlns:a="http://schemas.openxmlformats.org/drawingml/2006/main" flipH="1">
          <a:off x="5544616" y="360040"/>
          <a:ext cx="432048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0.59188</cdr:x>
      <cdr:y>0.06126</cdr:y>
    </cdr:from>
    <cdr:to>
      <cdr:x>0.77978</cdr:x>
      <cdr:y>0.11027</cdr:y>
    </cdr:to>
    <cdr:cxnSp macro="">
      <cdr:nvCxnSpPr>
        <cdr:cNvPr id="10" name="Rett pil 9"/>
        <cdr:cNvCxnSpPr/>
      </cdr:nvCxnSpPr>
      <cdr:spPr>
        <a:xfrm xmlns:a="http://schemas.openxmlformats.org/drawingml/2006/main" flipH="1">
          <a:off x="4536504" y="360040"/>
          <a:ext cx="144016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0.04697</cdr:x>
      <cdr:y>0.14703</cdr:y>
    </cdr:from>
    <cdr:to>
      <cdr:x>0.20669</cdr:x>
      <cdr:y>0.2328</cdr:y>
    </cdr:to>
    <cdr:cxnSp macro="">
      <cdr:nvCxnSpPr>
        <cdr:cNvPr id="13" name="Rett pil 12"/>
        <cdr:cNvCxnSpPr/>
      </cdr:nvCxnSpPr>
      <cdr:spPr>
        <a:xfrm xmlns:a="http://schemas.openxmlformats.org/drawingml/2006/main">
          <a:off x="360040" y="864096"/>
          <a:ext cx="122413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0.04697</cdr:x>
      <cdr:y>0.14703</cdr:y>
    </cdr:from>
    <cdr:to>
      <cdr:x>0.12213</cdr:x>
      <cdr:y>0.30632</cdr:y>
    </cdr:to>
    <cdr:cxnSp macro="">
      <cdr:nvCxnSpPr>
        <cdr:cNvPr id="15" name="Rett pil 14"/>
        <cdr:cNvCxnSpPr/>
      </cdr:nvCxnSpPr>
      <cdr:spPr>
        <a:xfrm xmlns:a="http://schemas.openxmlformats.org/drawingml/2006/main">
          <a:off x="360040" y="864096"/>
          <a:ext cx="57606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0.04697</cdr:x>
      <cdr:y>0.14703</cdr:y>
    </cdr:from>
    <cdr:to>
      <cdr:x>0.07516</cdr:x>
      <cdr:y>0.53912</cdr:y>
    </cdr:to>
    <cdr:cxnSp macro="">
      <cdr:nvCxnSpPr>
        <cdr:cNvPr id="20" name="Rett pil 19"/>
        <cdr:cNvCxnSpPr/>
      </cdr:nvCxnSpPr>
      <cdr:spPr>
        <a:xfrm xmlns:a="http://schemas.openxmlformats.org/drawingml/2006/main">
          <a:off x="360040" y="864096"/>
          <a:ext cx="216024" cy="23042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0.69522</cdr:x>
      <cdr:y>0.85769</cdr:y>
    </cdr:from>
    <cdr:to>
      <cdr:x>1</cdr:x>
      <cdr:y>0.92053</cdr:y>
    </cdr:to>
    <cdr:sp macro="" textlink="">
      <cdr:nvSpPr>
        <cdr:cNvPr id="21" name="TekstSylinder 5"/>
        <cdr:cNvSpPr txBox="1"/>
      </cdr:nvSpPr>
      <cdr:spPr>
        <a:xfrm xmlns:a="http://schemas.openxmlformats.org/drawingml/2006/main">
          <a:off x="5328592" y="5040560"/>
          <a:ext cx="23359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b="1" dirty="0">
              <a:solidFill>
                <a:srgbClr val="FF0000"/>
              </a:solidFill>
            </a:rPr>
            <a:t>UTFORDRINGER</a:t>
          </a:r>
          <a:endParaRPr lang="en-GB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0.89252</cdr:x>
      <cdr:y>0.61263</cdr:y>
    </cdr:from>
    <cdr:to>
      <cdr:x>0.89252</cdr:x>
      <cdr:y>0.84543</cdr:y>
    </cdr:to>
    <cdr:cxnSp macro="">
      <cdr:nvCxnSpPr>
        <cdr:cNvPr id="23" name="Rett pil 22"/>
        <cdr:cNvCxnSpPr/>
      </cdr:nvCxnSpPr>
      <cdr:spPr>
        <a:xfrm xmlns:a="http://schemas.openxmlformats.org/drawingml/2006/main" flipV="1">
          <a:off x="6840760" y="3600400"/>
          <a:ext cx="0" cy="13681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0.60127</cdr:x>
      <cdr:y>0.83318</cdr:y>
    </cdr:from>
    <cdr:to>
      <cdr:x>0.89252</cdr:x>
      <cdr:y>0.84543</cdr:y>
    </cdr:to>
    <cdr:cxnSp macro="">
      <cdr:nvCxnSpPr>
        <cdr:cNvPr id="25" name="Rett pil 24"/>
        <cdr:cNvCxnSpPr/>
      </cdr:nvCxnSpPr>
      <cdr:spPr>
        <a:xfrm xmlns:a="http://schemas.openxmlformats.org/drawingml/2006/main" flipH="1" flipV="1">
          <a:off x="4608512" y="4896544"/>
          <a:ext cx="22322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0.80796</cdr:x>
      <cdr:y>0.77192</cdr:y>
    </cdr:from>
    <cdr:to>
      <cdr:x>0.89252</cdr:x>
      <cdr:y>0.84543</cdr:y>
    </cdr:to>
    <cdr:cxnSp macro="">
      <cdr:nvCxnSpPr>
        <cdr:cNvPr id="27" name="Rett pil 26"/>
        <cdr:cNvCxnSpPr/>
      </cdr:nvCxnSpPr>
      <cdr:spPr>
        <a:xfrm xmlns:a="http://schemas.openxmlformats.org/drawingml/2006/main" flipH="1" flipV="1">
          <a:off x="6192688" y="4536504"/>
          <a:ext cx="648072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1CD59B28-62D9-4115-A6BB-8C8F86030828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933A3CD3-BBAE-44AD-978F-DCF3550ECC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12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3CD3-BBAE-44AD-978F-DCF3550ECCF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638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3CD3-BBAE-44AD-978F-DCF3550ECCFA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35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84" indent="-22857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38" indent="-22857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91" indent="-22857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4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9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65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0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C89B5-0F21-462D-8936-955DB7113013}" type="slidenum"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75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13B1A-0C8D-46C2-A11C-009CF96F4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03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3CD3-BBAE-44AD-978F-DCF3550ECCF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7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3CD3-BBAE-44AD-978F-DCF3550ECCF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3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3CD3-BBAE-44AD-978F-DCF3550ECCF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6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3CD3-BBAE-44AD-978F-DCF3550ECCF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3CD3-BBAE-44AD-978F-DCF3550ECCF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5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 bwMode="auto">
          <a:xfrm>
            <a:off x="629500" y="4360260"/>
            <a:ext cx="5607659" cy="4183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>
              <a:ea typeface="ＭＳ Ｐゴシック" pitchFamily="34" charset="-128"/>
            </a:endParaRPr>
          </a:p>
        </p:txBody>
      </p:sp>
      <p:sp>
        <p:nvSpPr>
          <p:cNvPr id="870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ED6E2D-3478-42A3-B519-C99E9DC7C6CD}" type="slidenum">
              <a:rPr lang="en-US" altLang="nb-NO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3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3CD3-BBAE-44AD-978F-DCF3550ECCF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71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59C1-68E4-44C3-B009-56286889169B}" type="datetimeFigureOut">
              <a:rPr lang="nb-NO"/>
              <a:pPr>
                <a:defRPr/>
              </a:pPr>
              <a:t>14.05.2017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27B0-2ACA-4FE9-8651-20029259A8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04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68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64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2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80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77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47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77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76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12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nr_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0"/>
            <a:ext cx="17192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20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08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066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Åp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nr_ppt_hovedsi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bg>
      <p:bgPr>
        <a:solidFill>
          <a:srgbClr val="007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nnr_ppt_logo_lit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852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4664" y="1070244"/>
            <a:ext cx="5716800" cy="496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134000" y="1523844"/>
            <a:ext cx="5716800" cy="14165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34000" y="3266514"/>
            <a:ext cx="1656184" cy="45051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2"/>
          </p:nvPr>
        </p:nvSpPr>
        <p:spPr>
          <a:xfrm>
            <a:off x="1133475" y="3635375"/>
            <a:ext cx="1512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E45E-65B7-4BD4-9E0E-F14893087872}" type="datetime1">
              <a:rPr lang="nb-NO"/>
              <a:pPr>
                <a:defRPr/>
              </a:pPr>
              <a:t>14.05.2017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ordNorsk Logo Engel#3B4F72.jpg                                003B4F8CMacintosh HD                   C2DA2A0D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34664" y="1070244"/>
            <a:ext cx="5716800" cy="496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134000" y="1523844"/>
            <a:ext cx="5716800" cy="14165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34000" y="3266514"/>
            <a:ext cx="1656184" cy="45051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346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nnr_ppt_logo_lit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852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4664" y="1070244"/>
            <a:ext cx="5716800" cy="496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134000" y="1523844"/>
            <a:ext cx="5716800" cy="14165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34000" y="3266514"/>
            <a:ext cx="1656184" cy="45051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2"/>
          </p:nvPr>
        </p:nvSpPr>
        <p:spPr>
          <a:xfrm>
            <a:off x="1133475" y="3635375"/>
            <a:ext cx="1512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752F-C300-46C2-B066-1DD43B8D7275}" type="datetime1">
              <a:rPr lang="nb-NO"/>
              <a:pPr>
                <a:defRPr/>
              </a:pPr>
              <a:t>14.05.2017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7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nnr_ppt_logo_lit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852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4664" y="1070244"/>
            <a:ext cx="5716800" cy="496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134000" y="1523844"/>
            <a:ext cx="5716800" cy="14165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34000" y="3266514"/>
            <a:ext cx="1656184" cy="45051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2"/>
          </p:nvPr>
        </p:nvSpPr>
        <p:spPr>
          <a:xfrm>
            <a:off x="1133475" y="3635375"/>
            <a:ext cx="1512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6A955-E8E5-48FB-BE31-86F6BD9F2F6F}" type="datetime1">
              <a:rPr lang="nb-NO"/>
              <a:pPr>
                <a:defRPr/>
              </a:pPr>
              <a:t>14.05.2017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nr_ppt_logo_lit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852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664" y="1108974"/>
            <a:ext cx="5716800" cy="928961"/>
          </a:xfrm>
        </p:spPr>
        <p:txBody>
          <a:bodyPr/>
          <a:lstStyle>
            <a:lvl1pPr>
              <a:lnSpc>
                <a:spcPts val="3300"/>
              </a:lnSpc>
              <a:defRPr>
                <a:solidFill>
                  <a:srgbClr val="662D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34000" y="2240756"/>
            <a:ext cx="5716800" cy="3448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0"/>
              </a:spcBef>
              <a:spcAft>
                <a:spcPts val="1100"/>
              </a:spcAft>
              <a:defRPr b="0" baseline="0">
                <a:solidFill>
                  <a:srgbClr val="662D9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720850" y="6261100"/>
            <a:ext cx="979488" cy="192088"/>
          </a:xfrm>
        </p:spPr>
        <p:txBody>
          <a:bodyPr/>
          <a:lstStyle>
            <a:lvl1pPr>
              <a:defRPr sz="8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5A3CB95-3873-4DC1-B414-DF99D9C9F7FE}" type="datetime1">
              <a:rPr lang="nb-NO"/>
              <a:pPr>
                <a:defRPr/>
              </a:pPr>
              <a:t>14.05.2017</a:t>
            </a:fld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2851150" y="6261100"/>
            <a:ext cx="568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Side </a:t>
            </a:r>
            <a:fld id="{1425D561-1337-489B-9B96-02DE9F6DE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nr_ppt_logo_lit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852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664" y="1107756"/>
            <a:ext cx="5716800" cy="928961"/>
          </a:xfrm>
        </p:spPr>
        <p:txBody>
          <a:bodyPr/>
          <a:lstStyle>
            <a:lvl1pPr>
              <a:lnSpc>
                <a:spcPts val="3300"/>
              </a:lnSpc>
              <a:defRPr b="0">
                <a:solidFill>
                  <a:srgbClr val="F265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134000" y="2239200"/>
            <a:ext cx="5716800" cy="3448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720850" y="6261100"/>
            <a:ext cx="979488" cy="192088"/>
          </a:xfrm>
        </p:spPr>
        <p:txBody>
          <a:bodyPr/>
          <a:lstStyle>
            <a:lvl1pPr>
              <a:defRPr sz="8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9372B75-6F7E-4E48-B8D4-29BFDABFD1AA}" type="datetime1">
              <a:rPr lang="nb-NO"/>
              <a:pPr>
                <a:defRPr/>
              </a:pPr>
              <a:t>14.05.2017</a:t>
            </a:fld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2851150" y="6261100"/>
            <a:ext cx="568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Side </a:t>
            </a:r>
            <a:fld id="{55BB3FEF-8D2D-4503-A388-BCED8A41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nnr_ppt_logo_lit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852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34000" y="1108800"/>
            <a:ext cx="5716800" cy="45792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2"/>
          </p:nvPr>
        </p:nvSpPr>
        <p:spPr>
          <a:xfrm>
            <a:off x="1720850" y="6261100"/>
            <a:ext cx="979488" cy="192088"/>
          </a:xfrm>
        </p:spPr>
        <p:txBody>
          <a:bodyPr/>
          <a:lstStyle>
            <a:lvl1pPr>
              <a:defRPr sz="8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19594B2-C90F-4703-9BFA-842C815C8134}" type="datetime1">
              <a:rPr lang="nb-NO"/>
              <a:pPr>
                <a:defRPr/>
              </a:pPr>
              <a:t>14.05.2017</a:t>
            </a:fld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851150" y="6261100"/>
            <a:ext cx="568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Side </a:t>
            </a:r>
            <a:fld id="{DF3A3D89-707E-4DAE-A37B-877A1BC63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7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nr_ppt_logo_lit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852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5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D9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35063" y="1025525"/>
            <a:ext cx="66770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3475" y="1479550"/>
            <a:ext cx="66786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475" y="3622675"/>
            <a:ext cx="1512888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prstClr val="white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7C9A5-7FB8-4051-AACD-0B7BB13F8E3B}" type="datetime1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851150" y="626110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Side </a:t>
            </a:r>
            <a:fld id="{1222326A-0FB3-405A-B200-DFBFE4384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buFont typeface="Arial" charset="0"/>
        <a:defRPr sz="3000" kern="1200">
          <a:solidFill>
            <a:schemeClr val="bg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59C1-68E4-44C3-B009-56286889169B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1D06-AFDF-4C5F-944E-1658C9BD5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23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4664" y="2284015"/>
            <a:ext cx="6533680" cy="496913"/>
          </a:xfrm>
        </p:spPr>
        <p:txBody>
          <a:bodyPr/>
          <a:lstStyle/>
          <a:p>
            <a:r>
              <a:rPr lang="nb-NO" dirty="0"/>
              <a:t>Opplevelsesfokus og mer kunnskap er nøkler!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134000" y="3770570"/>
            <a:ext cx="3654024" cy="450518"/>
          </a:xfrm>
        </p:spPr>
        <p:txBody>
          <a:bodyPr/>
          <a:lstStyle/>
          <a:p>
            <a:r>
              <a:rPr lang="nb-NO" dirty="0"/>
              <a:t>Trond Øverås</a:t>
            </a:r>
          </a:p>
          <a:p>
            <a:r>
              <a:rPr lang="nb-NO" dirty="0" err="1"/>
              <a:t>Adm</a:t>
            </a:r>
            <a:r>
              <a:rPr lang="nb-NO" dirty="0"/>
              <a:t> direktør / </a:t>
            </a:r>
            <a:r>
              <a:rPr lang="nb-NO" dirty="0" err="1"/>
              <a:t>NordNorsk</a:t>
            </a:r>
            <a:r>
              <a:rPr lang="nb-NO" dirty="0"/>
              <a:t> Reiseliv </a:t>
            </a:r>
          </a:p>
        </p:txBody>
      </p:sp>
    </p:spTree>
    <p:extLst>
      <p:ext uri="{BB962C8B-B14F-4D97-AF65-F5344CB8AC3E}">
        <p14:creationId xmlns:p14="http://schemas.microsoft.com/office/powerpoint/2010/main" val="429219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NordNorsk Logo Engel#3B4F72.jpg                                003B4F8CMacintosh HD                   C2DA2A0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957923" cy="12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16886" y="177557"/>
            <a:ext cx="795551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nb-NO" sz="4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9133160" y="3185592"/>
            <a:ext cx="8527709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4900" dirty="0">
              <a:solidFill>
                <a:prstClr val="black"/>
              </a:solidFill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827584" y="469270"/>
            <a:ext cx="6402277" cy="64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4000" b="1" dirty="0">
                <a:solidFill>
                  <a:srgbClr val="F79646">
                    <a:lumMod val="75000"/>
                  </a:srgbClr>
                </a:solidFill>
              </a:rPr>
              <a:t>Faser i pilotene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003130" y="1454788"/>
          <a:ext cx="7200800" cy="507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Rett linje 9"/>
          <p:cNvCxnSpPr/>
          <p:nvPr/>
        </p:nvCxnSpPr>
        <p:spPr>
          <a:xfrm>
            <a:off x="386589" y="4293096"/>
            <a:ext cx="843388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62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5365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Sylinder 2"/>
          <p:cNvSpPr txBox="1">
            <a:spLocks noChangeArrowheads="1"/>
          </p:cNvSpPr>
          <p:nvPr/>
        </p:nvSpPr>
        <p:spPr bwMode="auto">
          <a:xfrm>
            <a:off x="4355976" y="2488828"/>
            <a:ext cx="38884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«The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difficulties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lies,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not in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new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ideas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,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but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in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escaping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from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old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nb-NO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ones</a:t>
            </a:r>
            <a:r>
              <a:rPr kumimoji="0" lang="nb-NO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»</a:t>
            </a:r>
            <a:endParaRPr kumimoji="0" lang="nb-NO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796136" y="4211796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Maynard Keynes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1883 – 1946 </a:t>
            </a:r>
          </a:p>
        </p:txBody>
      </p:sp>
    </p:spTree>
    <p:extLst>
      <p:ext uri="{BB962C8B-B14F-4D97-AF65-F5344CB8AC3E}">
        <p14:creationId xmlns:p14="http://schemas.microsoft.com/office/powerpoint/2010/main" val="415964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611560" y="1196752"/>
          <a:ext cx="7664573" cy="587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1"/>
          <p:cNvSpPr txBox="1">
            <a:spLocks/>
          </p:cNvSpPr>
          <p:nvPr/>
        </p:nvSpPr>
        <p:spPr>
          <a:xfrm>
            <a:off x="626899" y="6548482"/>
            <a:ext cx="5328592" cy="309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Analyse utarbeidet av Nordlandsforskning og </a:t>
            </a:r>
            <a:r>
              <a:rPr kumimoji="0" lang="nb-NO" sz="100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Mimir</a:t>
            </a:r>
            <a:r>
              <a:rPr kumimoji="0" lang="nb-NO" sz="10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 2013 for </a:t>
            </a:r>
            <a:r>
              <a:rPr kumimoji="0" lang="nb-NO" sz="100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NordNorsk</a:t>
            </a:r>
            <a:r>
              <a:rPr kumimoji="0" lang="nb-NO" sz="10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Reiseliv.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467544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Reiselivet i NN – diagnose </a:t>
            </a:r>
            <a:r>
              <a:rPr kumimoji="0" lang="nb-NO" sz="2800" b="1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ift</a:t>
            </a: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konkurrentene</a:t>
            </a:r>
          </a:p>
        </p:txBody>
      </p:sp>
    </p:spTree>
    <p:extLst>
      <p:ext uri="{BB962C8B-B14F-4D97-AF65-F5344CB8AC3E}">
        <p14:creationId xmlns:p14="http://schemas.microsoft.com/office/powerpoint/2010/main" val="355864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4499" y="26064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nb-NO" sz="3200" b="1"/>
              <a:t>Definisjoner</a:t>
            </a:r>
          </a:p>
        </p:txBody>
      </p:sp>
      <p:pic>
        <p:nvPicPr>
          <p:cNvPr id="5" name="Picture 1026" descr="NordNorsk Logo Engel#3B4F72.jpg                                003B4F8CMacintosh HD                   C2DA2A0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957923" cy="12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9" y="1335162"/>
            <a:ext cx="7466842" cy="4192776"/>
          </a:xfrm>
          <a:prstGeom prst="rect">
            <a:avLst/>
          </a:prstGeom>
        </p:spPr>
      </p:pic>
      <p:sp>
        <p:nvSpPr>
          <p:cNvPr id="10" name="Content Placeholder 10"/>
          <p:cNvSpPr txBox="1">
            <a:spLocks/>
          </p:cNvSpPr>
          <p:nvPr/>
        </p:nvSpPr>
        <p:spPr bwMode="auto">
          <a:xfrm>
            <a:off x="789179" y="5877272"/>
            <a:ext cx="790503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Vi må venne oss til å ri parallelle innovasjonsbølger.  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467544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Endringsanalyse – fra i går til i morgen</a:t>
            </a:r>
          </a:p>
        </p:txBody>
      </p:sp>
    </p:spTree>
    <p:extLst>
      <p:ext uri="{BB962C8B-B14F-4D97-AF65-F5344CB8AC3E}">
        <p14:creationId xmlns:p14="http://schemas.microsoft.com/office/powerpoint/2010/main" val="406449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NordNorsk Logo Engel#3B4F72.jpg                                003B4F8CMacintosh HD                   C2DA2A0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957923" cy="12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840289" y="1917155"/>
            <a:ext cx="4074010" cy="2647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fokusert differensiering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kjøpskompleksitet og PMO</a:t>
            </a:r>
            <a:endParaRPr kumimoji="0" lang="nb-NO" sz="1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always-on og co-marketing</a:t>
            </a:r>
            <a:endParaRPr kumimoji="0" lang="nb-NO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fokus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kundeverdi</a:t>
            </a:r>
            <a:endParaRPr kumimoji="0" lang="nb-NO" sz="1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stammespråk i mange kanaler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opplevelsesomsetning og kundeopplevelsen</a:t>
            </a:r>
            <a:endParaRPr kumimoji="0" lang="nb-NO" sz="1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også </a:t>
            </a:r>
            <a:r>
              <a:rPr kumimoji="0" lang="nb-NO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engasjement og involvering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179512" y="1917155"/>
            <a:ext cx="3901951" cy="2647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bred markedstilnærming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AIDA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kampanjer 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fokus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produkt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NNR’s språk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 få kanaler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måling av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kun overnatting/ankomst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måling av leads og reach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3419872" y="4234284"/>
            <a:ext cx="883585" cy="850900"/>
            <a:chOff x="4876" y="3056"/>
            <a:chExt cx="680" cy="680"/>
          </a:xfrm>
        </p:grpSpPr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4876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tint val="24314"/>
                    <a:invGamma/>
                  </a:srgbClr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5030" y="3244"/>
              <a:ext cx="376" cy="3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C40505"/>
                      </a:gs>
                      <a:gs pos="100000">
                        <a:srgbClr val="5B0202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Wingdings"/>
                  <a:ea typeface="+mn-ea"/>
                  <a:cs typeface="+mn-cs"/>
                </a:rPr>
                <a:t>û</a:t>
              </a:r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5028" y="3080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9" name="Group 46"/>
          <p:cNvGrpSpPr>
            <a:grpSpLocks/>
          </p:cNvGrpSpPr>
          <p:nvPr/>
        </p:nvGrpSpPr>
        <p:grpSpPr bwMode="auto">
          <a:xfrm>
            <a:off x="8100392" y="4221088"/>
            <a:ext cx="922548" cy="850900"/>
            <a:chOff x="1891" y="3056"/>
            <a:chExt cx="680" cy="680"/>
          </a:xfrm>
        </p:grpSpPr>
        <p:sp>
          <p:nvSpPr>
            <p:cNvPr id="80" name="Oval 19"/>
            <p:cNvSpPr>
              <a:spLocks noChangeArrowheads="1"/>
            </p:cNvSpPr>
            <p:nvPr/>
          </p:nvSpPr>
          <p:spPr bwMode="auto">
            <a:xfrm>
              <a:off x="1891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tint val="24314"/>
                    <a:invGamma/>
                  </a:srgbClr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026" y="3216"/>
              <a:ext cx="409" cy="36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4C7013"/>
                      </a:gs>
                      <a:gs pos="100000">
                        <a:srgbClr val="23340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Wingdings"/>
                  <a:ea typeface="+mn-ea"/>
                  <a:cs typeface="+mn-cs"/>
                </a:rPr>
                <a:t></a:t>
              </a:r>
            </a:p>
          </p:txBody>
        </p:sp>
        <p:sp>
          <p:nvSpPr>
            <p:cNvPr id="82" name="Oval 30"/>
            <p:cNvSpPr>
              <a:spLocks noChangeArrowheads="1"/>
            </p:cNvSpPr>
            <p:nvPr/>
          </p:nvSpPr>
          <p:spPr bwMode="auto">
            <a:xfrm>
              <a:off x="2043" y="3080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83" name="Rectangle 14"/>
          <p:cNvSpPr>
            <a:spLocks noChangeArrowheads="1"/>
          </p:cNvSpPr>
          <p:nvPr/>
        </p:nvSpPr>
        <p:spPr bwMode="gray">
          <a:xfrm>
            <a:off x="742949" y="5265886"/>
            <a:ext cx="8171027" cy="11874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108000" tIns="108000" rIns="144000" bIns="72000" anchor="ctr"/>
          <a:lstStyle/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Fra marketing </a:t>
            </a:r>
            <a:r>
              <a:rPr kumimoji="0" lang="en-GB" sz="24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management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gray">
          <a:xfrm rot="16200000">
            <a:off x="-172182" y="5622342"/>
            <a:ext cx="1182688" cy="479300"/>
          </a:xfrm>
          <a:prstGeom prst="rect">
            <a:avLst/>
          </a:prstGeom>
          <a:solidFill>
            <a:srgbClr val="0070C0"/>
          </a:solidFill>
          <a:ln w="12700">
            <a:solidFill>
              <a:srgbClr val="9F9F9F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Oppsummert</a:t>
            </a:r>
          </a:p>
        </p:txBody>
      </p:sp>
      <p:sp>
        <p:nvSpPr>
          <p:cNvPr id="25" name="Tittel 1"/>
          <p:cNvSpPr txBox="1">
            <a:spLocks/>
          </p:cNvSpPr>
          <p:nvPr/>
        </p:nvSpPr>
        <p:spPr>
          <a:xfrm>
            <a:off x="467544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Markedsføring – før og nå 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gray">
          <a:xfrm>
            <a:off x="179512" y="1556792"/>
            <a:ext cx="3901951" cy="360363"/>
          </a:xfrm>
          <a:prstGeom prst="rect">
            <a:avLst/>
          </a:prstGeom>
          <a:solidFill>
            <a:srgbClr val="0070C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</a:t>
            </a:r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 flipH="1">
            <a:off x="3707904" y="1559967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 flipH="1">
            <a:off x="3707904" y="1559967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gray">
          <a:xfrm>
            <a:off x="4839967" y="1556792"/>
            <a:ext cx="4074010" cy="360363"/>
          </a:xfrm>
          <a:prstGeom prst="rect">
            <a:avLst/>
          </a:prstGeom>
          <a:solidFill>
            <a:srgbClr val="0070C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</a:t>
            </a: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4517529" y="1559967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4517529" y="1559967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92D05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0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NordNorsk Logo Engel#3B4F72.jpg                                003B4F8CMacintosh HD                   C2DA2A0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957923" cy="12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840289" y="1629122"/>
            <a:ext cx="4074010" cy="302913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en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always-on innovasjonskultur</a:t>
            </a:r>
            <a:endParaRPr kumimoji="0" lang="nb-NO" sz="1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å invitere kundene inn</a:t>
            </a:r>
            <a:endParaRPr kumimoji="0" lang="nb-NO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sirkulære løp der MF og utv. er to sider av samme sak </a:t>
            </a:r>
            <a:endParaRPr kumimoji="0" lang="nb-NO" sz="1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også testing, prøving og læring</a:t>
            </a: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Tx/>
              <a:buNone/>
              <a:tabLst/>
              <a:defRPr/>
            </a:pPr>
            <a:endParaRPr kumimoji="0" lang="nb-NO" sz="1400" b="1" i="1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kundeverdi </a:t>
            </a: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som viktigste utg pkt</a:t>
            </a:r>
            <a:endParaRPr kumimoji="0" lang="nb-NO" sz="1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…til helhetstenkning og </a:t>
            </a:r>
            <a:r>
              <a:rPr kumimoji="0" lang="nb-NO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felles ansvar for systemer, profesjonalisering, kvalitetssikring og utvikling</a:t>
            </a:r>
            <a:endParaRPr kumimoji="0" lang="nb-NO" sz="1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179512" y="1629122"/>
            <a:ext cx="3901951" cy="302913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utviklingsprosjekter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å gjøre utviklingsjobben alene 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lineære faseinndelte utviklingsløp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analyser og kvalifisert gjetning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ressurs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Fra fokus på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enkelt bedrift og destinasjon sitt ansvar</a:t>
            </a:r>
          </a:p>
          <a:p>
            <a:pPr marL="190500" marR="0" lvl="0" indent="-1905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3419872" y="4234284"/>
            <a:ext cx="883585" cy="850900"/>
            <a:chOff x="4876" y="3056"/>
            <a:chExt cx="680" cy="680"/>
          </a:xfrm>
        </p:grpSpPr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4876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tint val="24314"/>
                    <a:invGamma/>
                  </a:srgbClr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5030" y="3244"/>
              <a:ext cx="376" cy="3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C40505"/>
                      </a:gs>
                      <a:gs pos="100000">
                        <a:srgbClr val="5B0202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Wingdings"/>
                  <a:ea typeface="+mn-ea"/>
                  <a:cs typeface="+mn-cs"/>
                </a:rPr>
                <a:t>û</a:t>
              </a:r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5028" y="3080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9" name="Group 46"/>
          <p:cNvGrpSpPr>
            <a:grpSpLocks/>
          </p:cNvGrpSpPr>
          <p:nvPr/>
        </p:nvGrpSpPr>
        <p:grpSpPr bwMode="auto">
          <a:xfrm>
            <a:off x="8100392" y="4221088"/>
            <a:ext cx="922548" cy="850900"/>
            <a:chOff x="1891" y="3056"/>
            <a:chExt cx="680" cy="680"/>
          </a:xfrm>
        </p:grpSpPr>
        <p:sp>
          <p:nvSpPr>
            <p:cNvPr id="80" name="Oval 19"/>
            <p:cNvSpPr>
              <a:spLocks noChangeArrowheads="1"/>
            </p:cNvSpPr>
            <p:nvPr/>
          </p:nvSpPr>
          <p:spPr bwMode="auto">
            <a:xfrm>
              <a:off x="1891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tint val="24314"/>
                    <a:invGamma/>
                  </a:srgbClr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026" y="3216"/>
              <a:ext cx="409" cy="36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4C7013"/>
                      </a:gs>
                      <a:gs pos="100000">
                        <a:srgbClr val="233409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Wingdings"/>
                  <a:ea typeface="+mn-ea"/>
                  <a:cs typeface="+mn-cs"/>
                </a:rPr>
                <a:t></a:t>
              </a:r>
            </a:p>
          </p:txBody>
        </p:sp>
        <p:sp>
          <p:nvSpPr>
            <p:cNvPr id="82" name="Oval 30"/>
            <p:cNvSpPr>
              <a:spLocks noChangeArrowheads="1"/>
            </p:cNvSpPr>
            <p:nvPr/>
          </p:nvSpPr>
          <p:spPr bwMode="auto">
            <a:xfrm>
              <a:off x="2043" y="3080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83" name="Rectangle 14"/>
          <p:cNvSpPr>
            <a:spLocks noChangeArrowheads="1"/>
          </p:cNvSpPr>
          <p:nvPr/>
        </p:nvSpPr>
        <p:spPr bwMode="gray">
          <a:xfrm>
            <a:off x="742949" y="5265886"/>
            <a:ext cx="8171027" cy="11874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108000" tIns="108000" rIns="144000" bIns="72000" anchor="ctr"/>
          <a:lstStyle/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skrivebord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</a:t>
            </a: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feltarbeid</a:t>
            </a: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utviklingstiltak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</a:t>
            </a: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innovasjonskultur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gray">
          <a:xfrm rot="16200000">
            <a:off x="-172182" y="5622342"/>
            <a:ext cx="1182688" cy="479300"/>
          </a:xfrm>
          <a:prstGeom prst="rect">
            <a:avLst/>
          </a:prstGeom>
          <a:solidFill>
            <a:srgbClr val="0070C0"/>
          </a:solidFill>
          <a:ln w="12700">
            <a:solidFill>
              <a:srgbClr val="9F9F9F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Oppsummert</a:t>
            </a:r>
          </a:p>
        </p:txBody>
      </p:sp>
      <p:sp>
        <p:nvSpPr>
          <p:cNvPr id="25" name="Tittel 1"/>
          <p:cNvSpPr txBox="1">
            <a:spLocks/>
          </p:cNvSpPr>
          <p:nvPr/>
        </p:nvSpPr>
        <p:spPr>
          <a:xfrm>
            <a:off x="467544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Utvikling – før og nå 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gray">
          <a:xfrm>
            <a:off x="179512" y="1268760"/>
            <a:ext cx="3901951" cy="360363"/>
          </a:xfrm>
          <a:prstGeom prst="rect">
            <a:avLst/>
          </a:prstGeom>
          <a:solidFill>
            <a:srgbClr val="0070C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 flipH="1">
            <a:off x="3707904" y="127193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AutoShape 41"/>
          <p:cNvSpPr>
            <a:spLocks noChangeArrowheads="1"/>
          </p:cNvSpPr>
          <p:nvPr/>
        </p:nvSpPr>
        <p:spPr bwMode="auto">
          <a:xfrm flipH="1">
            <a:off x="3707904" y="127193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gray">
          <a:xfrm>
            <a:off x="4839967" y="1268760"/>
            <a:ext cx="4074010" cy="360363"/>
          </a:xfrm>
          <a:prstGeom prst="rect">
            <a:avLst/>
          </a:prstGeom>
          <a:solidFill>
            <a:srgbClr val="0070C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</a:t>
            </a: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4517529" y="127193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4517529" y="127193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92D05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1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NordNorsk Logo Engel#3B4F72.jpg                                003B4F8CMacintosh HD                   C2DA2A0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957923" cy="12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tel 1"/>
          <p:cNvSpPr txBox="1">
            <a:spLocks/>
          </p:cNvSpPr>
          <p:nvPr/>
        </p:nvSpPr>
        <p:spPr>
          <a:xfrm>
            <a:off x="467544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Sosio</a:t>
            </a: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-demografiske tvillinger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gray">
          <a:xfrm>
            <a:off x="1423987" y="5337894"/>
            <a:ext cx="6296025" cy="11874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108000" tIns="108000" rIns="144000" bIns="72000" anchor="ctr"/>
          <a:lstStyle/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like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sosio-demografisk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ulike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mtp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motivasjon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behov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= vi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må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ha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annen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tilnærming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enn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vi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har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hatt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tidligere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190500" marR="0" lvl="0" indent="-19050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ift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utvikling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kommunikasjon</a:t>
            </a:r>
            <a:endParaRPr kumimoji="0" lang="en-GB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7" y="1666875"/>
            <a:ext cx="62960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026" descr="NordNorsk Logo Engel#3B4F72.jpg                                003B4F8CMacintosh HD                   C2DA2A0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957923" cy="12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ittel 1"/>
          <p:cNvSpPr txBox="1">
            <a:spLocks/>
          </p:cNvSpPr>
          <p:nvPr/>
        </p:nvSpPr>
        <p:spPr>
          <a:xfrm>
            <a:off x="467544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Overordnede målgrupper/drivere for Nord-Norge</a:t>
            </a:r>
          </a:p>
        </p:txBody>
      </p:sp>
      <p:sp>
        <p:nvSpPr>
          <p:cNvPr id="55" name="TekstSylinder 54"/>
          <p:cNvSpPr txBox="1"/>
          <p:nvPr/>
        </p:nvSpPr>
        <p:spPr>
          <a:xfrm>
            <a:off x="1093643" y="3503821"/>
            <a:ext cx="148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Baseferie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-orientert</a:t>
            </a:r>
          </a:p>
        </p:txBody>
      </p:sp>
      <p:sp>
        <p:nvSpPr>
          <p:cNvPr id="56" name="TekstSylinder 55"/>
          <p:cNvSpPr txBox="1"/>
          <p:nvPr/>
        </p:nvSpPr>
        <p:spPr>
          <a:xfrm>
            <a:off x="7158714" y="3506167"/>
            <a:ext cx="153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Rundreise-orientert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2481029" y="5873016"/>
            <a:ext cx="4253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Fordypende,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innovervendt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deltakelse</a:t>
            </a:r>
          </a:p>
        </p:txBody>
      </p:sp>
      <p:sp>
        <p:nvSpPr>
          <p:cNvPr id="58" name="TekstSylinder 57"/>
          <p:cNvSpPr txBox="1"/>
          <p:nvPr/>
        </p:nvSpPr>
        <p:spPr>
          <a:xfrm>
            <a:off x="2997864" y="1251469"/>
            <a:ext cx="3220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Aktiv,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utovervendt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deltakelse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1914109" y="1812138"/>
          <a:ext cx="5809727" cy="391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Gruppe 14"/>
          <p:cNvGrpSpPr/>
          <p:nvPr/>
        </p:nvGrpSpPr>
        <p:grpSpPr>
          <a:xfrm>
            <a:off x="4139952" y="3284984"/>
            <a:ext cx="936104" cy="889238"/>
            <a:chOff x="4176379" y="355"/>
            <a:chExt cx="1439316" cy="1439316"/>
          </a:xfrm>
          <a:solidFill>
            <a:srgbClr val="7030A0"/>
          </a:solidFill>
        </p:grpSpPr>
        <p:sp>
          <p:nvSpPr>
            <p:cNvPr id="16" name="Ellipse 15"/>
            <p:cNvSpPr/>
            <p:nvPr/>
          </p:nvSpPr>
          <p:spPr>
            <a:xfrm>
              <a:off x="4176379" y="355"/>
              <a:ext cx="1439316" cy="143931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lipse 10"/>
            <p:cNvSpPr/>
            <p:nvPr/>
          </p:nvSpPr>
          <p:spPr>
            <a:xfrm>
              <a:off x="4387162" y="211138"/>
              <a:ext cx="1017750" cy="1017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Klassisk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36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32363" y="1124745"/>
            <a:ext cx="3960812" cy="503951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b="1" dirty="0">
                <a:solidFill>
                  <a:schemeClr val="bg1"/>
                </a:solidFill>
              </a:rPr>
              <a:t>Et opplevelseskonsept er en:</a:t>
            </a:r>
          </a:p>
          <a:p>
            <a:pPr marL="0" indent="0">
              <a:defRPr/>
            </a:pPr>
            <a:endParaRPr lang="nb-NO" sz="800" dirty="0">
              <a:solidFill>
                <a:schemeClr val="bg1"/>
              </a:solidFill>
            </a:endParaRPr>
          </a:p>
          <a:p>
            <a:pPr marL="457200" indent="-457200"/>
            <a:r>
              <a:rPr lang="nb-NO" sz="1800" dirty="0">
                <a:solidFill>
                  <a:schemeClr val="bg1"/>
                </a:solidFill>
              </a:rPr>
              <a:t>samling utvalgte ressurser, produkter, tjenester og opplevelser </a:t>
            </a:r>
          </a:p>
          <a:p>
            <a:pPr marL="457200" indent="-457200"/>
            <a:endParaRPr lang="nb-NO" sz="1800" dirty="0">
              <a:solidFill>
                <a:schemeClr val="bg1"/>
              </a:solidFill>
            </a:endParaRPr>
          </a:p>
          <a:p>
            <a:pPr marL="457200" indent="-457200"/>
            <a:r>
              <a:rPr lang="nb-NO" sz="1800" dirty="0">
                <a:solidFill>
                  <a:schemeClr val="bg1"/>
                </a:solidFill>
              </a:rPr>
              <a:t>orkestrert rundt en kundereise fra A til Å</a:t>
            </a:r>
          </a:p>
          <a:p>
            <a:pPr marL="457200" indent="-457200"/>
            <a:endParaRPr lang="nb-NO" sz="1800" dirty="0">
              <a:solidFill>
                <a:schemeClr val="bg1"/>
              </a:solidFill>
            </a:endParaRPr>
          </a:p>
          <a:p>
            <a:pPr marL="457200" indent="-457200"/>
            <a:r>
              <a:rPr lang="nb-NO" sz="1800" dirty="0">
                <a:solidFill>
                  <a:schemeClr val="bg1"/>
                </a:solidFill>
              </a:rPr>
              <a:t>dramatisert gjennom en fortelling eller et tema </a:t>
            </a:r>
          </a:p>
          <a:p>
            <a:pPr marL="457200" indent="-457200"/>
            <a:endParaRPr lang="nb-NO" sz="1800" dirty="0">
              <a:solidFill>
                <a:schemeClr val="bg1"/>
              </a:solidFill>
            </a:endParaRPr>
          </a:p>
          <a:p>
            <a:pPr marL="457200" indent="-457200"/>
            <a:r>
              <a:rPr lang="nb-NO" sz="1800" dirty="0">
                <a:solidFill>
                  <a:schemeClr val="bg1"/>
                </a:solidFill>
              </a:rPr>
              <a:t>utviklet og levert ut fra bestemte verdier</a:t>
            </a:r>
          </a:p>
          <a:p>
            <a:pPr marL="457200" indent="-457200"/>
            <a:endParaRPr lang="nb-NO" sz="1800" dirty="0">
              <a:solidFill>
                <a:schemeClr val="bg1"/>
              </a:solidFill>
            </a:endParaRPr>
          </a:p>
          <a:p>
            <a:pPr marL="457200" indent="-457200"/>
            <a:r>
              <a:rPr lang="nb-NO" sz="1800" dirty="0">
                <a:solidFill>
                  <a:schemeClr val="bg1"/>
                </a:solidFill>
              </a:rPr>
              <a:t>og kommunisert enhetlig til målgruppa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74716" y="238668"/>
            <a:ext cx="8694048" cy="4544616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644008" y="630932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prstClr val="white"/>
                </a:solidFill>
              </a:rPr>
              <a:t>Hel ved fra markedsføring til leveranse!</a:t>
            </a:r>
          </a:p>
        </p:txBody>
      </p:sp>
    </p:spTree>
    <p:extLst>
      <p:ext uri="{BB962C8B-B14F-4D97-AF65-F5344CB8AC3E}">
        <p14:creationId xmlns:p14="http://schemas.microsoft.com/office/powerpoint/2010/main" val="21746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7" cy="2388608"/>
          </a:xfrm>
        </p:spPr>
        <p:txBody>
          <a:bodyPr>
            <a:noAutofit/>
          </a:bodyPr>
          <a:lstStyle/>
          <a:p>
            <a:r>
              <a:rPr lang="nb-NO" sz="1800" b="1" dirty="0"/>
              <a:t>Northern Time Out</a:t>
            </a:r>
          </a:p>
          <a:p>
            <a:pPr lvl="1"/>
            <a:r>
              <a:rPr lang="nb-NO" sz="1800" dirty="0"/>
              <a:t>Velværeturisten/</a:t>
            </a:r>
            <a:r>
              <a:rPr lang="nb-NO" sz="1800" dirty="0" err="1"/>
              <a:t>wellness</a:t>
            </a:r>
            <a:r>
              <a:rPr lang="nb-NO" sz="1800" dirty="0"/>
              <a:t>. Samarbeid med </a:t>
            </a:r>
            <a:r>
              <a:rPr lang="nb-NO" sz="1800" dirty="0" err="1"/>
              <a:t>Visit</a:t>
            </a:r>
            <a:r>
              <a:rPr lang="nb-NO" sz="1800" dirty="0"/>
              <a:t> Bodø og </a:t>
            </a:r>
            <a:r>
              <a:rPr lang="nb-NO" sz="1800" dirty="0" err="1"/>
              <a:t>bedr</a:t>
            </a:r>
            <a:r>
              <a:rPr lang="nb-NO" sz="1800" dirty="0"/>
              <a:t>. i Salten</a:t>
            </a:r>
          </a:p>
          <a:p>
            <a:r>
              <a:rPr lang="nb-NO" sz="1800" b="1" dirty="0"/>
              <a:t>Northern </a:t>
            </a:r>
            <a:r>
              <a:rPr lang="nb-NO" sz="1800" b="1" dirty="0" err="1"/>
              <a:t>Culture</a:t>
            </a:r>
            <a:endParaRPr lang="nb-NO" sz="1800" b="1" dirty="0"/>
          </a:p>
          <a:p>
            <a:pPr lvl="1"/>
            <a:r>
              <a:rPr lang="nb-NO" sz="1800" dirty="0"/>
              <a:t>Kulturturisten. Samarbeid med </a:t>
            </a:r>
            <a:r>
              <a:rPr lang="nb-NO" sz="1800" dirty="0" err="1"/>
              <a:t>Visit</a:t>
            </a:r>
            <a:r>
              <a:rPr lang="nb-NO" sz="1800" dirty="0"/>
              <a:t> Harstad og </a:t>
            </a:r>
            <a:r>
              <a:rPr lang="nb-NO" sz="1800" dirty="0" err="1"/>
              <a:t>bedr</a:t>
            </a:r>
            <a:r>
              <a:rPr lang="nb-NO" sz="1800" dirty="0"/>
              <a:t>. i Harstad</a:t>
            </a:r>
          </a:p>
          <a:p>
            <a:r>
              <a:rPr lang="nb-NO" sz="1800" b="1" dirty="0"/>
              <a:t>Northern </a:t>
            </a:r>
            <a:r>
              <a:rPr lang="nb-NO" sz="1800" b="1" dirty="0" err="1"/>
              <a:t>Birding</a:t>
            </a:r>
            <a:endParaRPr lang="nb-NO" sz="1800" b="1" dirty="0"/>
          </a:p>
          <a:p>
            <a:pPr lvl="1"/>
            <a:r>
              <a:rPr lang="nb-NO" sz="1800" dirty="0"/>
              <a:t>Fugleinteresserte turister. Samarbeid med Tormod Amundsen og </a:t>
            </a:r>
            <a:r>
              <a:rPr lang="nb-NO" sz="1800" dirty="0" err="1"/>
              <a:t>bedr</a:t>
            </a:r>
            <a:r>
              <a:rPr lang="nb-NO" sz="1800" dirty="0"/>
              <a:t>. i Varanger</a:t>
            </a:r>
          </a:p>
        </p:txBody>
      </p:sp>
      <p:pic>
        <p:nvPicPr>
          <p:cNvPr id="4" name="Picture 1026" descr="NordNorsk Logo Engel#3B4F72.jpg                                003B4F8CMacintosh HD                   C2DA2A0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957923" cy="12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40" y="3319206"/>
            <a:ext cx="2577893" cy="3437190"/>
          </a:xfrm>
          <a:prstGeom prst="rect">
            <a:avLst/>
          </a:prstGeom>
        </p:spPr>
      </p:pic>
      <p:pic>
        <p:nvPicPr>
          <p:cNvPr id="7" name="Plassholder for inn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02236"/>
            <a:ext cx="2590620" cy="3454160"/>
          </a:xfrm>
          <a:prstGeom prst="rect">
            <a:avLst/>
          </a:prstGeom>
        </p:spPr>
      </p:pic>
      <p:pic>
        <p:nvPicPr>
          <p:cNvPr id="8" name="Plassholder for innhold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19205"/>
            <a:ext cx="2609490" cy="3479320"/>
          </a:xfrm>
          <a:prstGeom prst="rect">
            <a:avLst/>
          </a:prstGeom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467544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3 piloter i 2016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5551672"/>
      </p:ext>
    </p:extLst>
  </p:cSld>
  <p:clrMapOvr>
    <a:masterClrMapping/>
  </p:clrMapOvr>
</p:sld>
</file>

<file path=ppt/theme/theme1.xml><?xml version="1.0" encoding="utf-8"?>
<a:theme xmlns:a="http://schemas.openxmlformats.org/drawingml/2006/main" name="3_nnr_ppt">
  <a:themeElements>
    <a:clrScheme name="Northern norway">
      <a:dk1>
        <a:sysClr val="windowText" lastClr="000000"/>
      </a:dk1>
      <a:lt1>
        <a:sysClr val="window" lastClr="FFFFFF"/>
      </a:lt1>
      <a:dk2>
        <a:srgbClr val="1F497D"/>
      </a:dk2>
      <a:lt2>
        <a:srgbClr val="E55316"/>
      </a:lt2>
      <a:accent1>
        <a:srgbClr val="007DC5"/>
      </a:accent1>
      <a:accent2>
        <a:srgbClr val="662D91"/>
      </a:accent2>
      <a:accent3>
        <a:srgbClr val="F26522"/>
      </a:accent3>
      <a:accent4>
        <a:srgbClr val="B42E60"/>
      </a:accent4>
      <a:accent5>
        <a:srgbClr val="EB5A00"/>
      </a:accent5>
      <a:accent6>
        <a:srgbClr val="5B328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C37116C23AA24FA2DD15AD85DC90E3" ma:contentTypeVersion="2" ma:contentTypeDescription="Opprett et nytt dokument." ma:contentTypeScope="" ma:versionID="fb18854cc9a77a75139b310699184943">
  <xsd:schema xmlns:xsd="http://www.w3.org/2001/XMLSchema" xmlns:xs="http://www.w3.org/2001/XMLSchema" xmlns:p="http://schemas.microsoft.com/office/2006/metadata/properties" xmlns:ns2="07182bd4-7610-469b-b0c3-ceb444e03efe" targetNamespace="http://schemas.microsoft.com/office/2006/metadata/properties" ma:root="true" ma:fieldsID="0e77ebfea587d1606d259323e744c2c2" ns2:_="">
    <xsd:import namespace="07182bd4-7610-469b-b0c3-ceb444e03e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82bd4-7610-469b-b0c3-ceb444e03e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63FD43-9BDA-4C68-B549-09BB921ECC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304C0-081D-4AC0-BD0F-C9BED021C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82bd4-7610-469b-b0c3-ceb444e03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07948D-B1B7-43A4-875B-4E929461AF0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7182bd4-7610-469b-b0c3-ceb444e03e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6713</TotalTime>
  <Words>579</Words>
  <Application>Microsoft Office PowerPoint</Application>
  <PresentationFormat>Skjermfremvisning (4:3)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Verdana</vt:lpstr>
      <vt:lpstr>Wingdings</vt:lpstr>
      <vt:lpstr>3_nnr_ppt</vt:lpstr>
      <vt:lpstr>Office-tema</vt:lpstr>
      <vt:lpstr>Opplevelsesfokus og mer kunnskap er nøkler!</vt:lpstr>
      <vt:lpstr>PowerPoint-presentasjon</vt:lpstr>
      <vt:lpstr>Definisjoner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 Heidi Hansen</dc:creator>
  <cp:lastModifiedBy>Anne Solheim</cp:lastModifiedBy>
  <cp:revision>530</cp:revision>
  <cp:lastPrinted>2017-01-06T07:57:14Z</cp:lastPrinted>
  <dcterms:created xsi:type="dcterms:W3CDTF">2016-04-21T12:50:38Z</dcterms:created>
  <dcterms:modified xsi:type="dcterms:W3CDTF">2017-05-14T14:38:38Z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0x010100D5C37116C23AA24FA2DD15AD85DC90E3</vt:lpwstr>
  </property>
  <property fmtid="{D5CDD505-2E9C-101B-9397-08002B2CF9AE}" pid="3" name="Order">
    <vt:r8>100</vt:r8>
  </property>
</Properties>
</file>