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72" r:id="rId5"/>
    <p:sldId id="258" r:id="rId6"/>
    <p:sldId id="260" r:id="rId7"/>
    <p:sldId id="280" r:id="rId8"/>
    <p:sldId id="281" r:id="rId9"/>
    <p:sldId id="282" r:id="rId10"/>
    <p:sldId id="283" r:id="rId11"/>
    <p:sldId id="284" r:id="rId12"/>
    <p:sldId id="268" r:id="rId13"/>
    <p:sldId id="271" r:id="rId14"/>
    <p:sldId id="276" r:id="rId15"/>
    <p:sldId id="287" r:id="rId16"/>
    <p:sldId id="278" r:id="rId17"/>
    <p:sldId id="290" r:id="rId18"/>
    <p:sldId id="279" r:id="rId19"/>
    <p:sldId id="289" r:id="rId20"/>
    <p:sldId id="286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65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6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52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93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0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8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64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9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84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90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63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F4C5-9F78-4D7C-940E-74F3555196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E57E-0E01-4F1C-9602-78E759001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47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69621" y="766103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nb-NO" b="1" dirty="0"/>
              <a:t>Besøksattraksjoner som </a:t>
            </a:r>
            <a:r>
              <a:rPr lang="nb-NO" b="1" dirty="0" smtClean="0"/>
              <a:t>opplevelsesprodukter</a:t>
            </a: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8632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Innlegg ved Sluttkonferansen </a:t>
            </a:r>
            <a:r>
              <a:rPr lang="nb-NO" sz="2800" b="1" dirty="0"/>
              <a:t>Opplevelser i </a:t>
            </a:r>
            <a:r>
              <a:rPr lang="nb-NO" sz="2800" b="1" dirty="0" smtClean="0"/>
              <a:t>nord,</a:t>
            </a:r>
            <a:r>
              <a:rPr lang="nb-NO" sz="2800" b="1" dirty="0"/>
              <a:t/>
            </a:r>
            <a:br>
              <a:rPr lang="nb-NO" sz="2800" b="1" dirty="0"/>
            </a:br>
            <a:r>
              <a:rPr lang="nb-NO" sz="2800" b="1" dirty="0" smtClean="0"/>
              <a:t>15</a:t>
            </a:r>
            <a:r>
              <a:rPr lang="nb-NO" sz="2800" b="1" dirty="0"/>
              <a:t>. mai </a:t>
            </a:r>
            <a:r>
              <a:rPr lang="nb-NO" sz="2800" b="1" dirty="0" smtClean="0"/>
              <a:t>2017 ved </a:t>
            </a:r>
            <a:r>
              <a:rPr lang="nb-NO" sz="2800" b="1" dirty="0"/>
              <a:t>Norges forskningsråd, </a:t>
            </a:r>
            <a:r>
              <a:rPr lang="nb-NO" sz="2800" b="1" dirty="0" smtClean="0"/>
              <a:t>Lysaker</a:t>
            </a:r>
          </a:p>
          <a:p>
            <a:endParaRPr lang="nb-NO" sz="2800" b="1" dirty="0" smtClean="0"/>
          </a:p>
          <a:p>
            <a:r>
              <a:rPr lang="nb-NO" sz="2800" b="1" dirty="0" smtClean="0"/>
              <a:t>Øystein </a:t>
            </a:r>
            <a:r>
              <a:rPr lang="nb-NO" sz="2800" b="1" dirty="0"/>
              <a:t>Jensen, professor, Nord </a:t>
            </a:r>
            <a:r>
              <a:rPr lang="nb-NO" sz="2800" b="1" dirty="0" smtClean="0"/>
              <a:t>universitet/</a:t>
            </a:r>
            <a:r>
              <a:rPr lang="nb-NO" sz="2800" b="1" dirty="0" err="1" smtClean="0"/>
              <a:t>UiS</a:t>
            </a:r>
            <a:endParaRPr lang="nb-NO" sz="2800" b="1" dirty="0" smtClean="0"/>
          </a:p>
          <a:p>
            <a:r>
              <a:rPr lang="nb-NO" sz="1200" dirty="0" smtClean="0"/>
              <a:t>v2</a:t>
            </a:r>
            <a:endParaRPr lang="nb-NO" sz="1200" dirty="0"/>
          </a:p>
          <a:p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697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22622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RESULTAT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56904"/>
            <a:ext cx="10515600" cy="5120059"/>
          </a:xfrm>
        </p:spPr>
        <p:txBody>
          <a:bodyPr>
            <a:normAutofit/>
          </a:bodyPr>
          <a:lstStyle/>
          <a:p>
            <a:r>
              <a:rPr lang="nb-NO" sz="3200" dirty="0" smtClean="0"/>
              <a:t>Besøkendes bakgrunn - visse signifikante forskjeller i oppfatning av virkemidler:</a:t>
            </a:r>
          </a:p>
          <a:p>
            <a:r>
              <a:rPr lang="nb-NO" sz="3200" dirty="0" smtClean="0"/>
              <a:t>Nasjonalitet og reisefølge</a:t>
            </a:r>
          </a:p>
          <a:p>
            <a:endParaRPr lang="nb-NO" sz="3200" dirty="0" smtClean="0"/>
          </a:p>
          <a:p>
            <a:r>
              <a:rPr lang="nb-NO" sz="3200" u="sng" dirty="0" smtClean="0"/>
              <a:t>Viktigste enkeltfaktor</a:t>
            </a:r>
            <a:r>
              <a:rPr lang="nb-NO" sz="3200" dirty="0" smtClean="0"/>
              <a:t>:  Bevege </a:t>
            </a:r>
            <a:r>
              <a:rPr lang="nb-NO" sz="3200" dirty="0"/>
              <a:t>seg innenfor en avslappende og hyggelig </a:t>
            </a:r>
            <a:r>
              <a:rPr lang="nb-NO" sz="3200" dirty="0" smtClean="0"/>
              <a:t>atmosfære (M) og utføre </a:t>
            </a:r>
            <a:r>
              <a:rPr lang="nb-NO" sz="3200" dirty="0"/>
              <a:t>selvvalgte aktiviteter </a:t>
            </a:r>
            <a:r>
              <a:rPr lang="nb-NO" sz="3200" dirty="0" smtClean="0"/>
              <a:t>(L)</a:t>
            </a:r>
            <a:endParaRPr lang="nb-NO" sz="3200" dirty="0"/>
          </a:p>
          <a:p>
            <a:endParaRPr lang="nb-NO" sz="3200" dirty="0"/>
          </a:p>
          <a:p>
            <a:r>
              <a:rPr lang="nb-NO" sz="3200" u="sng" dirty="0" smtClean="0"/>
              <a:t>Implikasjon</a:t>
            </a:r>
            <a:r>
              <a:rPr lang="nb-NO" sz="3200" dirty="0" smtClean="0"/>
              <a:t>: Design av attraksjonsområdet som rekreasjonssted og valgfrihet er sentrale virkemidler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57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608651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RESULTAT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890649"/>
            <a:ext cx="11001499" cy="5967351"/>
          </a:xfrm>
        </p:spPr>
        <p:txBody>
          <a:bodyPr>
            <a:normAutofit/>
          </a:bodyPr>
          <a:lstStyle/>
          <a:p>
            <a:r>
              <a:rPr lang="nb-NO" sz="3200" dirty="0" smtClean="0"/>
              <a:t>Betydning av ulike </a:t>
            </a:r>
            <a:r>
              <a:rPr lang="nb-NO" sz="3200" dirty="0" err="1" smtClean="0"/>
              <a:t>presentasjonsmessige</a:t>
            </a:r>
            <a:r>
              <a:rPr lang="nb-NO" sz="3200" dirty="0" smtClean="0"/>
              <a:t> virkemidler  + servicestøtte varierer etter </a:t>
            </a:r>
            <a:r>
              <a:rPr lang="nb-NO" sz="3200" u="sng" dirty="0" smtClean="0"/>
              <a:t>type attraksjon </a:t>
            </a:r>
            <a:r>
              <a:rPr lang="nb-NO" sz="3200" dirty="0" smtClean="0"/>
              <a:t>og </a:t>
            </a:r>
            <a:r>
              <a:rPr lang="nb-NO" sz="3200" u="sng" dirty="0" smtClean="0"/>
              <a:t>besøkets viktighet</a:t>
            </a:r>
          </a:p>
          <a:p>
            <a:pPr marL="0" indent="0">
              <a:buNone/>
            </a:pPr>
            <a:r>
              <a:rPr lang="nb-NO" sz="3200" dirty="0" smtClean="0"/>
              <a:t>- Type attraksjon= kulturbasert, naturbasert/lokaliseringsbasert</a:t>
            </a:r>
          </a:p>
          <a:p>
            <a:pPr marL="0" indent="0">
              <a:buNone/>
            </a:pPr>
            <a:r>
              <a:rPr lang="nb-NO" sz="3200" dirty="0" smtClean="0"/>
              <a:t>- Besøkets viktighet i </a:t>
            </a:r>
            <a:r>
              <a:rPr lang="nb-NO" sz="3200" dirty="0"/>
              <a:t>sammenheng med </a:t>
            </a:r>
            <a:r>
              <a:rPr lang="nb-NO" sz="3200" dirty="0" smtClean="0"/>
              <a:t>hele reisen</a:t>
            </a:r>
          </a:p>
          <a:p>
            <a:endParaRPr lang="nb-NO" sz="3200" dirty="0"/>
          </a:p>
          <a:p>
            <a:r>
              <a:rPr lang="nb-NO" sz="3200" u="sng" dirty="0" smtClean="0"/>
              <a:t>Implikasjon</a:t>
            </a:r>
            <a:r>
              <a:rPr lang="nb-NO" sz="3200" dirty="0" smtClean="0"/>
              <a:t>: </a:t>
            </a:r>
          </a:p>
          <a:p>
            <a:r>
              <a:rPr lang="nb-NO" sz="3200" dirty="0" smtClean="0"/>
              <a:t>Profilen på </a:t>
            </a:r>
            <a:r>
              <a:rPr lang="nb-NO" sz="3200" dirty="0" err="1" smtClean="0"/>
              <a:t>presentasjonsmessig</a:t>
            </a:r>
            <a:r>
              <a:rPr lang="nb-NO" sz="3200" dirty="0" smtClean="0"/>
              <a:t> </a:t>
            </a:r>
            <a:r>
              <a:rPr lang="nb-NO" sz="3200" dirty="0" err="1" smtClean="0"/>
              <a:t>virkemiddelmix</a:t>
            </a:r>
            <a:r>
              <a:rPr lang="nb-NO" sz="3200" dirty="0" smtClean="0"/>
              <a:t> må tilpasses attraksjonstype (</a:t>
            </a:r>
            <a:r>
              <a:rPr lang="nb-NO" dirty="0" smtClean="0"/>
              <a:t>studien viser ulike typer mønstre</a:t>
            </a:r>
            <a:r>
              <a:rPr lang="nb-NO" sz="3200" dirty="0" smtClean="0"/>
              <a:t>)</a:t>
            </a:r>
          </a:p>
          <a:p>
            <a:r>
              <a:rPr lang="nb-NO" sz="3200" dirty="0" smtClean="0"/>
              <a:t>Tilpasning </a:t>
            </a:r>
            <a:r>
              <a:rPr lang="nb-NO" sz="3200" dirty="0" err="1" smtClean="0"/>
              <a:t>virkemiddelmix</a:t>
            </a:r>
            <a:r>
              <a:rPr lang="nb-NO" sz="3200" dirty="0" smtClean="0"/>
              <a:t> i forhold til besøksgruppe (</a:t>
            </a:r>
            <a:r>
              <a:rPr lang="nb-NO" dirty="0" smtClean="0"/>
              <a:t>må identifisere</a:t>
            </a:r>
            <a:r>
              <a:rPr lang="nb-NO" sz="3200" dirty="0" smtClean="0"/>
              <a:t>s) </a:t>
            </a:r>
          </a:p>
        </p:txBody>
      </p:sp>
    </p:spTree>
    <p:extLst>
      <p:ext uri="{BB962C8B-B14F-4D97-AF65-F5344CB8AC3E}">
        <p14:creationId xmlns:p14="http://schemas.microsoft.com/office/powerpoint/2010/main" val="61543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CASEUDERSØKELSEN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5400" dirty="0" smtClean="0"/>
          </a:p>
          <a:p>
            <a:pPr marL="0" indent="0">
              <a:buNone/>
            </a:pPr>
            <a:r>
              <a:rPr lang="nb-NO" sz="4000" dirty="0" smtClean="0"/>
              <a:t>Utvalgte resultater: </a:t>
            </a:r>
            <a:br>
              <a:rPr lang="nb-NO" sz="4000" dirty="0" smtClean="0"/>
            </a:br>
            <a:r>
              <a:rPr lang="nb-NO" sz="4000" b="1" dirty="0" smtClean="0"/>
              <a:t>UTVIKLINGEN </a:t>
            </a:r>
            <a:r>
              <a:rPr lang="nb-NO" sz="4000" b="1" dirty="0"/>
              <a:t>AV ET RAMMEVERK FOR ANALYSE OG SAMMENLIGNING AV STYRTE ATTRAKSJONSPRODUKTER</a:t>
            </a:r>
          </a:p>
          <a:p>
            <a:pPr marL="0" indent="0">
              <a:buNone/>
            </a:pP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6208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05" y="169830"/>
            <a:ext cx="7440804" cy="668817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823841" y="5328745"/>
            <a:ext cx="293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P/T = </a:t>
            </a:r>
            <a:r>
              <a:rPr lang="nb-NO" dirty="0" err="1" smtClean="0"/>
              <a:t>phenomenon</a:t>
            </a:r>
            <a:r>
              <a:rPr lang="nb-NO" dirty="0" smtClean="0"/>
              <a:t>/</a:t>
            </a:r>
            <a:r>
              <a:rPr lang="nb-NO" dirty="0" err="1" smtClean="0"/>
              <a:t>theme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4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45398"/>
              </p:ext>
            </p:extLst>
          </p:nvPr>
        </p:nvGraphicFramePr>
        <p:xfrm>
          <a:off x="4393869" y="201881"/>
          <a:ext cx="6697683" cy="6462101"/>
        </p:xfrm>
        <a:graphic>
          <a:graphicData uri="http://schemas.openxmlformats.org/drawingml/2006/table">
            <a:tbl>
              <a:tblPr firstRow="1" firstCol="1" bandRow="1"/>
              <a:tblGrid>
                <a:gridCol w="2389155"/>
                <a:gridCol w="4308528"/>
              </a:tblGrid>
              <a:tr h="32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Attraction element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Function/key attributes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Phenomenon (tangible and intangible)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 a genuine effect on people/visitors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Theme</a:t>
                      </a:r>
                      <a:endParaRPr lang="nb-NO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Generates </a:t>
                      </a: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recognition in the market place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PT </a:t>
                      </a: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realization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Generates the on-site visitor experience of phenomena &amp; themes by presentation tools and approaches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Support </a:t>
                      </a:r>
                      <a:r>
                        <a:rPr lang="en-GB" sz="1800" b="1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service,facilities</a:t>
                      </a: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systems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Generates visitor convenience through the provision of service and facilities</a:t>
                      </a:r>
                      <a:endParaRPr lang="nb-NO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Social </a:t>
                      </a: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arena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environment/regime of/for the visitor experiences</a:t>
                      </a:r>
                      <a:endParaRPr lang="nb-N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5" marR="6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73132" y="653143"/>
            <a:ext cx="3538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RAMMEVERK FOR ANALYSE OG SAMMENLIGNING AV STYRTE ATTRAKSJONSPRODUKTER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0556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2042555" y="162716"/>
          <a:ext cx="7612085" cy="6940218"/>
        </p:xfrm>
        <a:graphic>
          <a:graphicData uri="http://schemas.openxmlformats.org/drawingml/2006/table">
            <a:tbl>
              <a:tblPr firstRow="1" firstCol="1" bandRow="1"/>
              <a:tblGrid>
                <a:gridCol w="3022271"/>
                <a:gridCol w="4589814"/>
              </a:tblGrid>
              <a:tr h="297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Attraction element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dimensions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Phenomenon (tangible and intangible)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Identification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Mediation body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Cognitive range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Nature of appeal (incl. symbolic meaning)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e. Human effects induced on-site (and anticipated) 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 Uniqueness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Accessibility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Theme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Categorization/ 'label-ling' and narrative core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Significance/salience of issue (range and strength)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Attitudinal 'Loading'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PT realization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“Framing”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b.Experience/performance platforms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c.Desired visitor effects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Level of resource investment (stock)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service,facilities &amp; systems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Convenience-specific platforms (design)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Convenience level &amp; profile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Level of resource investment (stock)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arena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Arrangement/regimes (structures)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74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Nature of intended &amp; emergent interactions (processes)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3" marR="3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Presentation-</a:t>
            </a:r>
            <a:r>
              <a:rPr lang="nb-NO" b="1" dirty="0" err="1" smtClean="0"/>
              <a:t>performance</a:t>
            </a:r>
            <a:r>
              <a:rPr lang="nb-NO" b="1" dirty="0" smtClean="0"/>
              <a:t>-</a:t>
            </a:r>
            <a:r>
              <a:rPr lang="nb-NO" b="1" dirty="0" err="1" smtClean="0"/>
              <a:t>orientation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u="sng" dirty="0" err="1"/>
              <a:t>m</a:t>
            </a:r>
            <a:r>
              <a:rPr lang="nb-NO" u="sng" dirty="0" err="1" smtClean="0"/>
              <a:t>anaged</a:t>
            </a:r>
            <a:r>
              <a:rPr lang="nb-NO" dirty="0" smtClean="0"/>
              <a:t> </a:t>
            </a:r>
            <a:r>
              <a:rPr lang="nb-NO" dirty="0" err="1" smtClean="0"/>
              <a:t>attractions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3200" dirty="0" smtClean="0"/>
              <a:t>Phenomena and/or </a:t>
            </a:r>
            <a:r>
              <a:rPr lang="nb-NO" sz="3200" dirty="0" err="1" smtClean="0"/>
              <a:t>themes</a:t>
            </a:r>
            <a:r>
              <a:rPr lang="nb-NO" sz="3200" dirty="0" smtClean="0"/>
              <a:t> </a:t>
            </a:r>
            <a:r>
              <a:rPr lang="nb-NO" sz="3200" dirty="0" err="1" smtClean="0"/>
              <a:t>are</a:t>
            </a:r>
            <a:r>
              <a:rPr lang="nb-NO" sz="3200" dirty="0" smtClean="0"/>
              <a:t> </a:t>
            </a:r>
            <a:r>
              <a:rPr lang="nb-NO" sz="3200" dirty="0" err="1" smtClean="0"/>
              <a:t>transformed</a:t>
            </a:r>
            <a:r>
              <a:rPr lang="nb-NO" sz="3200" dirty="0" smtClean="0"/>
              <a:t> and </a:t>
            </a:r>
            <a:r>
              <a:rPr lang="nb-NO" sz="3200" u="sng" dirty="0" err="1" smtClean="0"/>
              <a:t>offered</a:t>
            </a:r>
            <a:r>
              <a:rPr lang="nb-NO" sz="3200" u="sng" dirty="0" smtClean="0"/>
              <a:t> in a </a:t>
            </a:r>
            <a:r>
              <a:rPr lang="nb-NO" sz="3200" u="sng" dirty="0" err="1" smtClean="0"/>
              <a:t>presented</a:t>
            </a:r>
            <a:r>
              <a:rPr lang="nb-NO" sz="3200" u="sng" dirty="0" smtClean="0"/>
              <a:t> form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u="sng" dirty="0" smtClean="0"/>
              <a:t>Place of presentation </a:t>
            </a:r>
            <a:r>
              <a:rPr lang="en-GB" sz="3200" dirty="0" smtClean="0"/>
              <a:t>as </a:t>
            </a:r>
            <a:r>
              <a:rPr lang="en-GB" sz="3200" u="sng" dirty="0" smtClean="0"/>
              <a:t>premium </a:t>
            </a:r>
            <a:r>
              <a:rPr lang="en-GB" sz="3200" u="sng" dirty="0"/>
              <a:t>place-based anchoring </a:t>
            </a:r>
            <a:r>
              <a:rPr lang="en-GB" sz="3200" dirty="0"/>
              <a:t>of a managed visitor attraction </a:t>
            </a:r>
            <a:r>
              <a:rPr lang="en-GB" sz="3200" dirty="0" smtClean="0"/>
              <a:t>product </a:t>
            </a:r>
          </a:p>
          <a:p>
            <a:pPr marL="0" indent="0">
              <a:buNone/>
            </a:pPr>
            <a:r>
              <a:rPr lang="en-GB" sz="3200" dirty="0" smtClean="0">
                <a:sym typeface="Wingdings" panose="05000000000000000000" pitchFamily="2" charset="2"/>
              </a:rPr>
              <a:t> where </a:t>
            </a:r>
            <a:r>
              <a:rPr lang="en-GB" sz="3200" u="sng" dirty="0" smtClean="0"/>
              <a:t>the realization (transformation) </a:t>
            </a:r>
            <a:r>
              <a:rPr lang="en-GB" sz="3200" u="sng" dirty="0"/>
              <a:t>of the phenomenon and/or theme </a:t>
            </a:r>
            <a:r>
              <a:rPr lang="en-GB" sz="3200" dirty="0"/>
              <a:t>takes </a:t>
            </a:r>
            <a:r>
              <a:rPr lang="en-GB" sz="3200" dirty="0" smtClean="0"/>
              <a:t>place</a:t>
            </a:r>
            <a:endParaRPr lang="nb-NO" sz="3200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819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7568" y="764704"/>
            <a:ext cx="7128792" cy="5779160"/>
            <a:chOff x="1966" y="2927"/>
            <a:chExt cx="7920" cy="6241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526" y="8370"/>
              <a:ext cx="6903" cy="7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 err="1">
                  <a:latin typeface="Calibri" pitchFamily="34" charset="0"/>
                  <a:cs typeface="Arial" pitchFamily="34" charset="0"/>
                </a:rPr>
                <a:t>Figure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:  The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visitor’s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interaction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with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the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main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elements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of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the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managed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attraction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product</a:t>
              </a:r>
              <a:endParaRPr lang="nb-NO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4644" y="2927"/>
              <a:ext cx="2058" cy="134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endParaRPr lang="nb-NO" sz="1100" b="1" dirty="0"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 err="1">
                  <a:latin typeface="Calibri" pitchFamily="34" charset="0"/>
                  <a:cs typeface="Arial" pitchFamily="34" charset="0"/>
                </a:rPr>
                <a:t>Phenomenon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/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theme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in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presented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form</a:t>
              </a:r>
              <a:endParaRPr lang="nb-NO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8049" y="6195"/>
              <a:ext cx="1837" cy="134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 err="1">
                  <a:latin typeface="Calibri" pitchFamily="34" charset="0"/>
                  <a:cs typeface="Arial" pitchFamily="34" charset="0"/>
                </a:rPr>
                <a:t>Supporting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service,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facilities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and systems</a:t>
              </a:r>
              <a:endParaRPr lang="nb-NO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4966" y="5123"/>
              <a:ext cx="1680" cy="143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>
                  <a:latin typeface="Calibri" pitchFamily="34" charset="0"/>
                  <a:cs typeface="Arial" pitchFamily="34" charset="0"/>
                </a:rPr>
                <a:t>The visitor</a:t>
              </a: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>
                  <a:latin typeface="Calibri" pitchFamily="34" charset="0"/>
                  <a:cs typeface="Arial" pitchFamily="34" charset="0"/>
                  <a:sym typeface="Wingdings" pitchFamily="2" charset="2"/>
                </a:rPr>
                <a:t></a:t>
              </a: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Experience</a:t>
              </a:r>
              <a:endParaRPr lang="nb-NO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966" y="6195"/>
              <a:ext cx="1874" cy="129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b-NO" b="1" dirty="0">
                  <a:latin typeface="Calibri" pitchFamily="34" charset="0"/>
                  <a:cs typeface="Arial" pitchFamily="34" charset="0"/>
                </a:rPr>
                <a:t>Social arena/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other</a:t>
              </a:r>
              <a:r>
                <a:rPr lang="nb-NO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b-NO" b="1" dirty="0" err="1">
                  <a:latin typeface="Calibri" pitchFamily="34" charset="0"/>
                  <a:cs typeface="Arial" pitchFamily="34" charset="0"/>
                </a:rPr>
                <a:t>people</a:t>
              </a:r>
              <a:endParaRPr lang="nb-NO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V="1">
              <a:off x="5668" y="4274"/>
              <a:ext cx="1" cy="84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 flipH="1">
              <a:off x="3840" y="5936"/>
              <a:ext cx="1126" cy="86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 flipH="1" flipV="1">
              <a:off x="6646" y="5889"/>
              <a:ext cx="1403" cy="91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 flipH="1">
              <a:off x="2871" y="3526"/>
              <a:ext cx="1773" cy="266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6702" y="3618"/>
              <a:ext cx="2316" cy="257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3840" y="7228"/>
              <a:ext cx="4209" cy="5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034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899" y="175120"/>
            <a:ext cx="11244649" cy="101241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</a:t>
            </a:r>
            <a:r>
              <a:rPr lang="nb-NO" sz="4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Presence</a:t>
            </a:r>
            <a:r>
              <a:rPr lang="nb-N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» in </a:t>
            </a:r>
            <a:r>
              <a:rPr lang="nb-NO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virtual</a:t>
            </a:r>
            <a:r>
              <a:rPr lang="nb-N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b-NO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reality</a:t>
            </a:r>
            <a:r>
              <a:rPr lang="nb-N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5481" y="1508165"/>
            <a:ext cx="10719486" cy="50232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“…</a:t>
            </a:r>
            <a:r>
              <a:rPr lang="en-US" sz="3600" b="1" dirty="0"/>
              <a:t>the sense of being in a VE </a:t>
            </a:r>
            <a:r>
              <a:rPr lang="en-US" sz="3600" dirty="0"/>
              <a:t>[=virtual environment] </a:t>
            </a:r>
            <a:r>
              <a:rPr lang="en-US" sz="3600" b="1" dirty="0"/>
              <a:t>rather than the place in which the participant’s body is actually located</a:t>
            </a:r>
            <a:r>
              <a:rPr lang="en-US" sz="3600" b="1" dirty="0" smtClean="0"/>
              <a:t>”</a:t>
            </a:r>
            <a:r>
              <a:rPr lang="en-US" sz="3600" dirty="0"/>
              <a:t> </a:t>
            </a:r>
            <a:r>
              <a:rPr lang="en-US" sz="3000" dirty="0"/>
              <a:t>(Sanchez-</a:t>
            </a:r>
            <a:r>
              <a:rPr lang="en-US" sz="3000" dirty="0" err="1"/>
              <a:t>Vives</a:t>
            </a:r>
            <a:r>
              <a:rPr lang="en-US" sz="3000" dirty="0"/>
              <a:t> &amp; Slater, 2005, p.333)</a:t>
            </a:r>
            <a:endParaRPr lang="nb-NO" sz="3000" dirty="0"/>
          </a:p>
          <a:p>
            <a:endParaRPr lang="en-US" sz="3600" b="1" dirty="0" smtClean="0"/>
          </a:p>
          <a:p>
            <a:pPr marL="0" indent="0">
              <a:buNone/>
            </a:pPr>
            <a:r>
              <a:rPr lang="en-US" sz="3600" dirty="0" err="1" smtClean="0"/>
              <a:t>Ved</a:t>
            </a:r>
            <a:r>
              <a:rPr lang="en-US" sz="3600" dirty="0" smtClean="0"/>
              <a:t> </a:t>
            </a:r>
            <a:r>
              <a:rPr lang="en-US" sz="3600" b="1" u="sng" dirty="0" err="1" smtClean="0"/>
              <a:t>økt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virtuell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mobilitet</a:t>
            </a:r>
            <a:r>
              <a:rPr lang="en-US" sz="3600" b="1" u="sng" dirty="0" smtClean="0"/>
              <a:t> </a:t>
            </a:r>
            <a:r>
              <a:rPr lang="en-US" sz="3600" dirty="0" err="1" smtClean="0"/>
              <a:t>og</a:t>
            </a:r>
            <a:r>
              <a:rPr lang="en-US" sz="3600" dirty="0" smtClean="0"/>
              <a:t> </a:t>
            </a:r>
            <a:r>
              <a:rPr lang="en-US" sz="3600" b="1" dirty="0" err="1" smtClean="0"/>
              <a:t>tilgjengelighet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av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virtuelle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verktøy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medier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 “</a:t>
            </a:r>
            <a:r>
              <a:rPr lang="en-US" sz="3600" b="1" dirty="0" smtClean="0">
                <a:sym typeface="Wingdings" panose="05000000000000000000" pitchFamily="2" charset="2"/>
              </a:rPr>
              <a:t>De-placement</a:t>
            </a:r>
            <a:r>
              <a:rPr lang="en-US" sz="3600" dirty="0" smtClean="0">
                <a:sym typeface="Wingdings" panose="05000000000000000000" pitchFamily="2" charset="2"/>
              </a:rPr>
              <a:t>” </a:t>
            </a:r>
            <a:r>
              <a:rPr lang="en-US" sz="3600" dirty="0" err="1" smtClean="0">
                <a:sym typeface="Wingdings" panose="05000000000000000000" pitchFamily="2" charset="2"/>
              </a:rPr>
              <a:t>av</a:t>
            </a:r>
            <a:r>
              <a:rPr lang="en-US" sz="3600" dirty="0" smtClean="0">
                <a:sym typeface="Wingdings" panose="05000000000000000000" pitchFamily="2" charset="2"/>
              </a:rPr>
              <a:t> MVA </a:t>
            </a:r>
            <a:r>
              <a:rPr lang="en-US" sz="3600" dirty="0" err="1" smtClean="0">
                <a:sym typeface="Wingdings" panose="05000000000000000000" pitchFamily="2" charset="2"/>
              </a:rPr>
              <a:t>produkter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( </a:t>
            </a:r>
            <a:r>
              <a:rPr lang="en-US" sz="3600" dirty="0" err="1" smtClean="0">
                <a:sym typeface="Wingdings" panose="05000000000000000000" pitchFamily="2" charset="2"/>
              </a:rPr>
              <a:t>presentasjon</a:t>
            </a:r>
            <a:r>
              <a:rPr lang="en-US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ym typeface="Wingdings" panose="05000000000000000000" pitchFamily="2" charset="2"/>
              </a:rPr>
              <a:t>og</a:t>
            </a:r>
            <a:r>
              <a:rPr lang="en-US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ym typeface="Wingdings" panose="05000000000000000000" pitchFamily="2" charset="2"/>
              </a:rPr>
              <a:t>opplevelse</a:t>
            </a:r>
            <a:r>
              <a:rPr lang="en-US" sz="3600" dirty="0" smtClean="0">
                <a:sym typeface="Wingdings" panose="05000000000000000000" pitchFamily="2" charset="2"/>
              </a:rPr>
              <a:t> [“</a:t>
            </a:r>
            <a:r>
              <a:rPr lang="en-US" sz="3600" dirty="0" err="1" smtClean="0">
                <a:sym typeface="Wingdings" panose="05000000000000000000" pitchFamily="2" charset="2"/>
              </a:rPr>
              <a:t>verdenen</a:t>
            </a:r>
            <a:r>
              <a:rPr lang="en-US" sz="3600" dirty="0" smtClean="0">
                <a:sym typeface="Wingdings" panose="05000000000000000000" pitchFamily="2" charset="2"/>
              </a:rPr>
              <a:t>”] </a:t>
            </a:r>
            <a:r>
              <a:rPr lang="en-US" sz="3600" dirty="0" err="1" smtClean="0">
                <a:sym typeface="Wingdings" panose="05000000000000000000" pitchFamily="2" charset="2"/>
              </a:rPr>
              <a:t>glir</a:t>
            </a:r>
            <a:r>
              <a:rPr lang="en-US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ym typeface="Wingdings" panose="05000000000000000000" pitchFamily="2" charset="2"/>
              </a:rPr>
              <a:t>sammen</a:t>
            </a:r>
            <a:r>
              <a:rPr lang="en-US" sz="3600" dirty="0" smtClean="0">
                <a:sym typeface="Wingdings" panose="05000000000000000000" pitchFamily="2" charset="2"/>
              </a:rPr>
              <a:t>)</a:t>
            </a:r>
            <a:endParaRPr lang="en-US" sz="3600" dirty="0"/>
          </a:p>
          <a:p>
            <a:pPr marL="0" indent="0">
              <a:buNone/>
            </a:pPr>
            <a:endParaRPr lang="en-US" sz="3600" b="1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94" y="0"/>
            <a:ext cx="3503222" cy="19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4855" y="365125"/>
            <a:ext cx="10738945" cy="1325563"/>
          </a:xfrm>
        </p:spPr>
        <p:txBody>
          <a:bodyPr/>
          <a:lstStyle/>
          <a:p>
            <a:r>
              <a:rPr lang="nb-NO" dirty="0" smtClean="0"/>
              <a:t>Hvorfor viktig å forske på opplevelser på </a:t>
            </a:r>
            <a:r>
              <a:rPr lang="nb-NO" dirty="0" err="1" smtClean="0"/>
              <a:t>MVAs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694276" cy="4835057"/>
          </a:xfrm>
        </p:spPr>
        <p:txBody>
          <a:bodyPr>
            <a:normAutofit/>
          </a:bodyPr>
          <a:lstStyle/>
          <a:p>
            <a:r>
              <a:rPr lang="nb-NO" dirty="0" smtClean="0"/>
              <a:t>Sentral i </a:t>
            </a:r>
            <a:r>
              <a:rPr lang="nb-NO" dirty="0" smtClean="0"/>
              <a:t>formidlingen av kultur, natur, folk og </a:t>
            </a:r>
            <a:r>
              <a:rPr lang="nb-NO" dirty="0" smtClean="0"/>
              <a:t>samfunn/destinasjoner</a:t>
            </a:r>
          </a:p>
          <a:p>
            <a:r>
              <a:rPr lang="nb-NO" dirty="0" smtClean="0"/>
              <a:t>Viktig </a:t>
            </a:r>
            <a:r>
              <a:rPr lang="nb-NO" dirty="0"/>
              <a:t>del av turisters </a:t>
            </a:r>
            <a:r>
              <a:rPr lang="nb-NO" u="sng" dirty="0"/>
              <a:t>utvidete</a:t>
            </a:r>
            <a:r>
              <a:rPr lang="nb-NO" dirty="0"/>
              <a:t> opplevelser </a:t>
            </a:r>
            <a:r>
              <a:rPr lang="nb-NO" dirty="0">
                <a:sym typeface="Wingdings" panose="05000000000000000000" pitchFamily="2" charset="2"/>
              </a:rPr>
              <a:t> differensiering</a:t>
            </a:r>
            <a:endParaRPr lang="nb-NO" dirty="0"/>
          </a:p>
          <a:p>
            <a:r>
              <a:rPr lang="nb-NO" dirty="0" smtClean="0"/>
              <a:t>Eksistens av spesialiserte kompetanser fra ulike miljøer og kilder!</a:t>
            </a:r>
            <a:endParaRPr lang="nb-NO" dirty="0" smtClean="0"/>
          </a:p>
          <a:p>
            <a:r>
              <a:rPr lang="nb-NO" dirty="0" smtClean="0"/>
              <a:t>Problem - ulike </a:t>
            </a:r>
            <a:r>
              <a:rPr lang="nb-NO" dirty="0"/>
              <a:t>målsettinger i ulike </a:t>
            </a:r>
            <a:r>
              <a:rPr lang="nb-NO" dirty="0" smtClean="0"/>
              <a:t>sektorer med fragmentert kunnskap</a:t>
            </a:r>
            <a:endParaRPr lang="nb-NO" dirty="0"/>
          </a:p>
          <a:p>
            <a:r>
              <a:rPr lang="nb-NO" dirty="0" smtClean="0"/>
              <a:t>Sammenblandinger av hensyn til ulike </a:t>
            </a:r>
            <a:r>
              <a:rPr lang="nb-NO" dirty="0" smtClean="0"/>
              <a:t>typer av </a:t>
            </a:r>
            <a:r>
              <a:rPr lang="nb-NO" dirty="0" smtClean="0"/>
              <a:t>besøksgrupper</a:t>
            </a:r>
          </a:p>
          <a:p>
            <a:r>
              <a:rPr lang="nb-NO" dirty="0" smtClean="0"/>
              <a:t>Endringer </a:t>
            </a:r>
            <a:r>
              <a:rPr lang="nb-NO" dirty="0" smtClean="0"/>
              <a:t>i:</a:t>
            </a:r>
            <a:br>
              <a:rPr lang="nb-NO" dirty="0" smtClean="0"/>
            </a:br>
            <a:r>
              <a:rPr lang="nb-NO" dirty="0" smtClean="0"/>
              <a:t>- Teknologi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smtClean="0"/>
              <a:t>Kommunikasjonsformer og kommunikasjonsmåter (</a:t>
            </a:r>
            <a:r>
              <a:rPr lang="nb-NO" sz="2000" dirty="0" err="1" smtClean="0"/>
              <a:t>incl</a:t>
            </a:r>
            <a:r>
              <a:rPr lang="nb-NO" sz="2000" dirty="0" smtClean="0"/>
              <a:t>. mobil/</a:t>
            </a:r>
            <a:r>
              <a:rPr lang="nb-NO" sz="2000" dirty="0" err="1" smtClean="0"/>
              <a:t>geo</a:t>
            </a:r>
            <a:r>
              <a:rPr lang="nb-NO" sz="2000" dirty="0" smtClean="0"/>
              <a:t>-basert</a:t>
            </a:r>
            <a:r>
              <a:rPr lang="nb-NO" dirty="0" smtClean="0"/>
              <a:t>)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smtClean="0"/>
              <a:t>Nye krav </a:t>
            </a:r>
            <a:r>
              <a:rPr lang="nb-NO" dirty="0" smtClean="0"/>
              <a:t>til </a:t>
            </a:r>
            <a:r>
              <a:rPr lang="nb-NO" dirty="0" smtClean="0"/>
              <a:t>opplevelsesformer</a:t>
            </a:r>
            <a:br>
              <a:rPr lang="nb-NO" dirty="0" smtClean="0"/>
            </a:br>
            <a:r>
              <a:rPr lang="nb-NO" dirty="0" smtClean="0"/>
              <a:t>- Reiserelaterte beslutningsprosesser/innflytelse («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go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14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1341" y="365125"/>
            <a:ext cx="11257005" cy="1325563"/>
          </a:xfrm>
        </p:spPr>
        <p:txBody>
          <a:bodyPr/>
          <a:lstStyle/>
          <a:p>
            <a:r>
              <a:rPr lang="nb-NO" dirty="0" smtClean="0"/>
              <a:t>Overordnet forståelse av </a:t>
            </a:r>
            <a:r>
              <a:rPr lang="nb-NO" dirty="0" err="1" smtClean="0"/>
              <a:t>besøktsattraksjoner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sz="4000" dirty="0" smtClean="0">
              <a:solidFill>
                <a:prstClr val="black"/>
              </a:solidFill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</a:rPr>
              <a:t>“</a:t>
            </a:r>
            <a:r>
              <a:rPr lang="en-GB" sz="4000" b="1" i="1" dirty="0">
                <a:solidFill>
                  <a:prstClr val="black"/>
                </a:solidFill>
              </a:rPr>
              <a:t>Attractions are physical place settings for experiences</a:t>
            </a:r>
            <a:r>
              <a:rPr lang="en-GB" sz="4000" dirty="0">
                <a:solidFill>
                  <a:prstClr val="black"/>
                </a:solidFill>
              </a:rPr>
              <a:t>” </a:t>
            </a:r>
            <a:r>
              <a:rPr lang="en-GB" sz="2400" dirty="0">
                <a:solidFill>
                  <a:prstClr val="black"/>
                </a:solidFill>
              </a:rPr>
              <a:t>(Gunn, 1979, p.67)</a:t>
            </a:r>
            <a:r>
              <a:rPr lang="en-GB" sz="4000" dirty="0">
                <a:solidFill>
                  <a:prstClr val="black"/>
                </a:solidFill>
              </a:rPr>
              <a:t>. </a:t>
            </a:r>
          </a:p>
          <a:p>
            <a:pPr lvl="0"/>
            <a:endParaRPr lang="en-GB" sz="4000" dirty="0" smtClean="0">
              <a:solidFill>
                <a:prstClr val="black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8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og pågående,  ikke avsluttede studier/</a:t>
            </a:r>
            <a:r>
              <a:rPr lang="nb-NO" dirty="0" err="1" smtClean="0"/>
              <a:t>papers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 smtClean="0"/>
              <a:t>Avsluttende internasjonal publikasjon basert på caseundersøkelsen</a:t>
            </a:r>
          </a:p>
          <a:p>
            <a:r>
              <a:rPr lang="nb-NO" sz="3200" dirty="0" smtClean="0"/>
              <a:t>Korrespondanseanalyse av dataene i besøksundersøkelsen</a:t>
            </a:r>
          </a:p>
          <a:p>
            <a:r>
              <a:rPr lang="nb-NO" sz="3200" dirty="0" smtClean="0"/>
              <a:t>Vurdering av attraksjonsappell ut fra nyhetskriterier (fra journalistisk litteratur)</a:t>
            </a:r>
          </a:p>
          <a:p>
            <a:endParaRPr lang="nb-NO" sz="3200" dirty="0"/>
          </a:p>
          <a:p>
            <a:r>
              <a:rPr lang="nb-NO" sz="3200" u="sng" dirty="0" smtClean="0"/>
              <a:t>Publisert</a:t>
            </a:r>
            <a:r>
              <a:rPr lang="nb-NO" sz="3200" dirty="0" smtClean="0"/>
              <a:t> studie av </a:t>
            </a:r>
            <a:r>
              <a:rPr lang="nb-NO" sz="3200" dirty="0" err="1" smtClean="0"/>
              <a:t>perspepsjon</a:t>
            </a:r>
            <a:r>
              <a:rPr lang="nb-NO" sz="3200" dirty="0" smtClean="0"/>
              <a:t> av «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north</a:t>
            </a:r>
            <a:r>
              <a:rPr lang="nb-NO" sz="3200" dirty="0" smtClean="0"/>
              <a:t>» baserte på geografisk/kulturell avstand (survey utført på Nordkapp)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75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rnaldergarden - Illustrasj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80" y="4337622"/>
            <a:ext cx="4609637" cy="26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vanger-web.com/images/alone_on_preikesto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66"/>
            <a:ext cx="4841429" cy="36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nderella Castle lit up in purple with fireworks blasting skyw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82" y="260696"/>
            <a:ext cx="5786818" cy="32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lleristning av b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0" y="4906961"/>
            <a:ext cx="19526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rig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64" y="4773949"/>
            <a:ext cx="2793326" cy="20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pil 4"/>
          <p:cNvCxnSpPr/>
          <p:nvPr/>
        </p:nvCxnSpPr>
        <p:spPr>
          <a:xfrm>
            <a:off x="4841429" y="2021983"/>
            <a:ext cx="1456340" cy="1287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V="1">
            <a:off x="351692" y="3953022"/>
            <a:ext cx="11676185" cy="70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1" y="4615103"/>
            <a:ext cx="5351079" cy="211226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12" y="2994787"/>
            <a:ext cx="6681788" cy="37325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01" y="0"/>
            <a:ext cx="8019544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6325" y="158853"/>
            <a:ext cx="10515600" cy="1135557"/>
          </a:xfrm>
        </p:spPr>
        <p:txBody>
          <a:bodyPr/>
          <a:lstStyle/>
          <a:p>
            <a:r>
              <a:rPr lang="nb-NO" b="1" dirty="0" smtClean="0"/>
              <a:t>Fokus i våre attraksjonsstudier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8763" y="1484416"/>
            <a:ext cx="11462577" cy="5373584"/>
          </a:xfrm>
        </p:spPr>
        <p:txBody>
          <a:bodyPr>
            <a:normAutofit/>
          </a:bodyPr>
          <a:lstStyle/>
          <a:p>
            <a:r>
              <a:rPr lang="nb-NO" sz="3200" b="1" u="sng" dirty="0" smtClean="0"/>
              <a:t>Styrte</a:t>
            </a:r>
            <a:r>
              <a:rPr lang="nb-NO" sz="3200" b="1" dirty="0" smtClean="0"/>
              <a:t> besøksattraksjoner (</a:t>
            </a:r>
            <a:r>
              <a:rPr lang="nb-NO" sz="3200" b="1" dirty="0" err="1" smtClean="0"/>
              <a:t>Managed</a:t>
            </a:r>
            <a:r>
              <a:rPr lang="nb-NO" sz="3200" b="1" dirty="0" smtClean="0"/>
              <a:t> Visitor </a:t>
            </a:r>
            <a:r>
              <a:rPr lang="nb-NO" sz="3200" b="1" dirty="0" err="1" smtClean="0"/>
              <a:t>Attractions</a:t>
            </a:r>
            <a:r>
              <a:rPr lang="nb-NO" sz="3200" b="1" dirty="0" smtClean="0"/>
              <a:t> = </a:t>
            </a:r>
            <a:r>
              <a:rPr lang="nb-NO" sz="3200" b="1" u="sng" dirty="0" err="1" smtClean="0"/>
              <a:t>MVA</a:t>
            </a:r>
            <a:r>
              <a:rPr lang="nb-NO" sz="3200" b="1" dirty="0" err="1" smtClean="0"/>
              <a:t>s</a:t>
            </a:r>
            <a:r>
              <a:rPr lang="nb-NO" sz="3200" b="1" dirty="0" smtClean="0"/>
              <a:t>)</a:t>
            </a:r>
            <a:endParaRPr lang="nb-NO" sz="3200" b="1" dirty="0"/>
          </a:p>
          <a:p>
            <a:r>
              <a:rPr lang="nb-NO" sz="3200" b="1" dirty="0" smtClean="0"/>
              <a:t>Utvalg med betydelig turistbesøksandel</a:t>
            </a:r>
          </a:p>
          <a:p>
            <a:r>
              <a:rPr lang="nb-NO" sz="3200" b="1" dirty="0" smtClean="0"/>
              <a:t>Forholdet mellom attraksjons</a:t>
            </a:r>
            <a:r>
              <a:rPr lang="nb-NO" sz="3200" b="1" u="sng" dirty="0" smtClean="0"/>
              <a:t>produktet</a:t>
            </a:r>
            <a:r>
              <a:rPr lang="nb-NO" sz="3200" b="1" dirty="0" smtClean="0"/>
              <a:t> og besøksopplevelse («opplevelses-design»)</a:t>
            </a:r>
          </a:p>
          <a:p>
            <a:r>
              <a:rPr lang="nb-NO" sz="3200" b="1" dirty="0" smtClean="0"/>
              <a:t>Utgangsposisjon: Attraksjoner oppfattet som presentasjonssted av fenomen og tema</a:t>
            </a:r>
          </a:p>
          <a:p>
            <a:pPr marL="0" indent="0">
              <a:buNone/>
            </a:pPr>
            <a:r>
              <a:rPr lang="nb-NO" sz="3200" b="1" dirty="0" smtClean="0">
                <a:sym typeface="Wingdings" panose="05000000000000000000" pitchFamily="2" charset="2"/>
              </a:rPr>
              <a:t> </a:t>
            </a:r>
            <a:r>
              <a:rPr lang="nb-NO" sz="3200" b="1" dirty="0" smtClean="0"/>
              <a:t>Identifisere/studere effekter </a:t>
            </a:r>
            <a:r>
              <a:rPr lang="nb-NO" sz="3200" b="1" dirty="0"/>
              <a:t>av </a:t>
            </a:r>
            <a:r>
              <a:rPr lang="nb-NO" sz="3200" b="1" dirty="0" smtClean="0"/>
              <a:t>MVA-produktets hovedelementer</a:t>
            </a:r>
          </a:p>
          <a:p>
            <a:r>
              <a:rPr lang="nb-NO" sz="3200" b="1" u="sng" dirty="0" smtClean="0"/>
              <a:t>MÅL</a:t>
            </a:r>
            <a:r>
              <a:rPr lang="nb-NO" sz="3200" b="1" dirty="0" smtClean="0"/>
              <a:t>: Redskap/kunnskap for å skape «effektive» MVA produkter?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7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Studiene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9559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pPr marL="0" indent="0">
              <a:buNone/>
            </a:pPr>
            <a:r>
              <a:rPr lang="nb-NO" sz="3600" dirty="0" smtClean="0"/>
              <a:t>1. Serie av internasjonale </a:t>
            </a:r>
            <a:r>
              <a:rPr lang="nb-NO" sz="3600" u="sng" dirty="0" smtClean="0"/>
              <a:t>kvalitative casestudier </a:t>
            </a:r>
            <a:r>
              <a:rPr lang="nb-NO" sz="3600" dirty="0" smtClean="0"/>
              <a:t>(40 +) med fokus på attraksjonsproduktet</a:t>
            </a:r>
          </a:p>
          <a:p>
            <a:endParaRPr lang="nb-NO" sz="3600" dirty="0" smtClean="0"/>
          </a:p>
          <a:p>
            <a:pPr marL="0" indent="0">
              <a:buNone/>
            </a:pPr>
            <a:r>
              <a:rPr lang="nb-NO" sz="3600" dirty="0" smtClean="0"/>
              <a:t>2. </a:t>
            </a:r>
            <a:r>
              <a:rPr lang="nb-NO" sz="3600" u="sng" dirty="0" smtClean="0"/>
              <a:t>Besøksundersøkelse</a:t>
            </a:r>
            <a:r>
              <a:rPr lang="nb-NO" sz="3600" dirty="0" smtClean="0"/>
              <a:t> av fem nordnorske besøksattraksjoner (632 benyttede </a:t>
            </a:r>
            <a:r>
              <a:rPr lang="nb-NO" sz="3600" u="sng" dirty="0" smtClean="0"/>
              <a:t>visitor surveys </a:t>
            </a:r>
            <a:r>
              <a:rPr lang="nb-NO" sz="3600" dirty="0" smtClean="0"/>
              <a:t>på 4 språk):     </a:t>
            </a:r>
          </a:p>
          <a:p>
            <a:pPr marL="0" indent="0">
              <a:buNone/>
            </a:pPr>
            <a:r>
              <a:rPr lang="nb-NO" sz="3600" dirty="0">
                <a:sym typeface="Wingdings" panose="05000000000000000000" pitchFamily="2" charset="2"/>
              </a:rPr>
              <a:t>	</a:t>
            </a:r>
            <a:r>
              <a:rPr lang="nb-NO" sz="3600" dirty="0" smtClean="0">
                <a:sym typeface="Wingdings" panose="05000000000000000000" pitchFamily="2" charset="2"/>
              </a:rPr>
              <a:t> Fokus på viktighet av og tilfredshet med utvalgte elementer av </a:t>
            </a:r>
            <a:r>
              <a:rPr lang="nb-NO" sz="3600" dirty="0" smtClean="0">
                <a:sym typeface="Wingdings" panose="05000000000000000000" pitchFamily="2" charset="2"/>
              </a:rPr>
              <a:t>attraksjonsproduktet blant besøkende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869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smtClean="0"/>
              <a:t>BESØKSUNDERSØKELSEN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5400" dirty="0" smtClean="0"/>
          </a:p>
          <a:p>
            <a:endParaRPr lang="nb-NO" sz="5400" dirty="0"/>
          </a:p>
          <a:p>
            <a:pPr marL="0" indent="0">
              <a:buNone/>
            </a:pPr>
            <a:r>
              <a:rPr lang="nb-NO" sz="5400" dirty="0" smtClean="0"/>
              <a:t>Noen utvalgte resultater av en «fullskala-undersøkelsen»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7253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691779"/>
          </a:xfrm>
        </p:spPr>
        <p:txBody>
          <a:bodyPr>
            <a:normAutofit/>
          </a:bodyPr>
          <a:lstStyle/>
          <a:p>
            <a:r>
              <a:rPr lang="nb-NO" sz="3600" b="1" dirty="0" err="1" smtClean="0"/>
              <a:t>Presentasjonsmessige</a:t>
            </a:r>
            <a:r>
              <a:rPr lang="nb-NO" sz="3600" b="1" dirty="0" smtClean="0"/>
              <a:t> virkemidler/tilnærminger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902525"/>
            <a:ext cx="11060875" cy="595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400" b="1" dirty="0"/>
              <a:t>Hvor viktig er følgende metoder og virkemidler for å skape en vellykket besøksopplevelse for denne typen attraksjoner? 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A</a:t>
            </a:r>
            <a:r>
              <a:rPr lang="nb-NO" b="1" dirty="0"/>
              <a:t>: Muntlige presentasjoner av guider	</a:t>
            </a:r>
          </a:p>
          <a:p>
            <a:pPr marL="0" indent="0">
              <a:buNone/>
            </a:pPr>
            <a:r>
              <a:rPr lang="nb-NO" b="1" dirty="0"/>
              <a:t>B: “Tradisjonelle” tematisk utstillinger på attraksjonen	</a:t>
            </a:r>
          </a:p>
          <a:p>
            <a:pPr marL="0" indent="0">
              <a:buNone/>
            </a:pPr>
            <a:r>
              <a:rPr lang="nb-NO" b="1" dirty="0"/>
              <a:t>C: Dramatiserte historiefortellinger 	</a:t>
            </a:r>
          </a:p>
          <a:p>
            <a:pPr marL="0" indent="0">
              <a:buNone/>
            </a:pPr>
            <a:r>
              <a:rPr lang="nb-NO" b="1" dirty="0"/>
              <a:t>D: Bruk av moderne høy-teknologi  for å skape en overveldende ”</a:t>
            </a:r>
            <a:r>
              <a:rPr lang="nb-NO" b="1" dirty="0" err="1"/>
              <a:t>utenomsanselig</a:t>
            </a:r>
            <a:r>
              <a:rPr lang="nb-NO" b="1" dirty="0"/>
              <a:t>” </a:t>
            </a:r>
            <a:r>
              <a:rPr lang="nb-NO" b="1" dirty="0" smtClean="0"/>
              <a:t>opplevelse</a:t>
            </a:r>
          </a:p>
          <a:p>
            <a:pPr marL="0" indent="0">
              <a:buNone/>
            </a:pPr>
            <a:r>
              <a:rPr lang="nb-NO" b="1" dirty="0" smtClean="0"/>
              <a:t>E: Muligheter for selv å delta og spille roller i en dramatisert forestilling	</a:t>
            </a:r>
          </a:p>
          <a:p>
            <a:pPr marL="0" indent="0">
              <a:buNone/>
            </a:pPr>
            <a:r>
              <a:rPr lang="nb-NO" b="1" dirty="0" smtClean="0"/>
              <a:t>F</a:t>
            </a:r>
            <a:r>
              <a:rPr lang="nb-NO" b="1" dirty="0"/>
              <a:t>: Delta i aktiviteter/lek med </a:t>
            </a:r>
            <a:r>
              <a:rPr lang="nb-NO" b="1" dirty="0" smtClean="0"/>
              <a:t>løsning </a:t>
            </a:r>
            <a:r>
              <a:rPr lang="nb-NO" b="1" dirty="0"/>
              <a:t>av oppgaver   	</a:t>
            </a:r>
          </a:p>
          <a:p>
            <a:pPr marL="0" indent="0">
              <a:buNone/>
            </a:pPr>
            <a:r>
              <a:rPr lang="nb-NO" b="1" dirty="0"/>
              <a:t>G: Muligheter for å snakke med skolerte/utdannede eksperter  	</a:t>
            </a:r>
          </a:p>
          <a:p>
            <a:pPr marL="0" indent="0">
              <a:buNone/>
            </a:pPr>
            <a:r>
              <a:rPr lang="nb-NO" b="1" dirty="0"/>
              <a:t>H: Få informasjon gjennom moderne interaktiv teknologi 	</a:t>
            </a:r>
          </a:p>
          <a:p>
            <a:pPr marL="0" indent="0">
              <a:buNone/>
            </a:pPr>
            <a:r>
              <a:rPr lang="nb-NO" b="1" dirty="0"/>
              <a:t>I: Tilgang til mobile </a:t>
            </a:r>
            <a:r>
              <a:rPr lang="nb-NO" b="1" dirty="0" err="1"/>
              <a:t>audio</a:t>
            </a:r>
            <a:r>
              <a:rPr lang="nb-NO" b="1" dirty="0"/>
              <a:t>-guider med øretelefoner   	</a:t>
            </a:r>
          </a:p>
          <a:p>
            <a:pPr marL="0" indent="0">
              <a:buNone/>
            </a:pPr>
            <a:r>
              <a:rPr lang="nb-NO" b="1" dirty="0"/>
              <a:t>J: Organiserte overraskende og ”dramatiske” innslag	</a:t>
            </a:r>
          </a:p>
          <a:p>
            <a:pPr marL="0" indent="0">
              <a:buNone/>
            </a:pPr>
            <a:r>
              <a:rPr lang="nb-NO" b="1" dirty="0"/>
              <a:t>K: Muligheter til bruk av alle sansene	</a:t>
            </a:r>
          </a:p>
          <a:p>
            <a:pPr marL="0" indent="0">
              <a:buNone/>
            </a:pPr>
            <a:r>
              <a:rPr lang="nb-NO" b="1" dirty="0"/>
              <a:t>L: Muligheter til å utføre selvvalgte aktiviteter 	</a:t>
            </a:r>
          </a:p>
          <a:p>
            <a:pPr marL="0" indent="0">
              <a:buNone/>
            </a:pPr>
            <a:r>
              <a:rPr lang="nb-NO" b="1" dirty="0"/>
              <a:t>M: Muligheter for å kunne bevege seg innenfor en avslappende og hyggelig atmosfære	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573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86996"/>
            <a:ext cx="10515600" cy="715530"/>
          </a:xfrm>
        </p:spPr>
        <p:txBody>
          <a:bodyPr/>
          <a:lstStyle/>
          <a:p>
            <a:pPr algn="ctr"/>
            <a:r>
              <a:rPr lang="nb-NO" dirty="0" smtClean="0"/>
              <a:t>RESULTAT 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80656"/>
            <a:ext cx="10515600" cy="5617027"/>
          </a:xfrm>
        </p:spPr>
        <p:txBody>
          <a:bodyPr>
            <a:normAutofit/>
          </a:bodyPr>
          <a:lstStyle/>
          <a:p>
            <a:r>
              <a:rPr lang="nb-NO" sz="3200" u="sng" dirty="0" smtClean="0"/>
              <a:t>Ingen</a:t>
            </a:r>
            <a:r>
              <a:rPr lang="nb-NO" sz="3200" dirty="0" smtClean="0"/>
              <a:t> </a:t>
            </a:r>
            <a:r>
              <a:rPr lang="nb-NO" sz="3200" dirty="0"/>
              <a:t>signifikant  forskjell i besøkstilfredshet i forhold til besøkets viktighet</a:t>
            </a:r>
          </a:p>
          <a:p>
            <a:pPr marL="0" indent="0">
              <a:buNone/>
            </a:pPr>
            <a:r>
              <a:rPr lang="nb-NO" sz="3200" dirty="0" err="1" smtClean="0">
                <a:sym typeface="Wingdings" panose="05000000000000000000" pitchFamily="2" charset="2"/>
              </a:rPr>
              <a:t>D.v.s</a:t>
            </a:r>
            <a:r>
              <a:rPr lang="nb-NO" sz="3200" dirty="0" smtClean="0">
                <a:sym typeface="Wingdings" panose="05000000000000000000" pitchFamily="2" charset="2"/>
              </a:rPr>
              <a:t>. - de som bare «dropper innom» har like høy tilfredshet enn de som har besøket som hovedmål eller viktig stopp</a:t>
            </a:r>
          </a:p>
          <a:p>
            <a:r>
              <a:rPr lang="nb-NO" sz="3200" dirty="0" smtClean="0">
                <a:sym typeface="Wingdings" panose="05000000000000000000" pitchFamily="2" charset="2"/>
              </a:rPr>
              <a:t>[</a:t>
            </a:r>
            <a:r>
              <a:rPr lang="nb-NO" sz="3200" dirty="0" err="1" smtClean="0">
                <a:sym typeface="Wingdings" panose="05000000000000000000" pitchFamily="2" charset="2"/>
              </a:rPr>
              <a:t>Gjennomsnittelig</a:t>
            </a:r>
            <a:r>
              <a:rPr lang="nb-NO" sz="3200" dirty="0" smtClean="0">
                <a:sym typeface="Wingdings" panose="05000000000000000000" pitchFamily="2" charset="2"/>
              </a:rPr>
              <a:t> tilfredshet er relativt høy ved alle attraksjonene]</a:t>
            </a:r>
          </a:p>
          <a:p>
            <a:endParaRPr lang="nb-NO" sz="3200" dirty="0" smtClean="0">
              <a:sym typeface="Wingdings" panose="05000000000000000000" pitchFamily="2" charset="2"/>
            </a:endParaRPr>
          </a:p>
          <a:p>
            <a:r>
              <a:rPr lang="nb-NO" sz="3200" u="sng" dirty="0" smtClean="0">
                <a:sym typeface="Wingdings" panose="05000000000000000000" pitchFamily="2" charset="2"/>
              </a:rPr>
              <a:t>Implikasjon</a:t>
            </a:r>
            <a:r>
              <a:rPr lang="nb-NO" sz="3200" dirty="0" smtClean="0">
                <a:sym typeface="Wingdings" panose="05000000000000000000" pitchFamily="2" charset="2"/>
              </a:rPr>
              <a:t>: Essensielt å «hanke inn» alle besøkende i området (rundreise eller områdeopphold) da dette kan bidra til økt og positivt opplevelsesverdi av besøket)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06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765</Words>
  <Application>Microsoft Office PowerPoint</Application>
  <PresentationFormat>Widescreen</PresentationFormat>
  <Paragraphs>157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Times New Roman</vt:lpstr>
      <vt:lpstr>Trebuchet MS</vt:lpstr>
      <vt:lpstr>Wingdings</vt:lpstr>
      <vt:lpstr>Office-tema</vt:lpstr>
      <vt:lpstr>Besøksattraksjoner som opplevelsesprodukter  </vt:lpstr>
      <vt:lpstr>Overordnet forståelse av besøktsattraksjoner</vt:lpstr>
      <vt:lpstr>PowerPoint-presentasjon</vt:lpstr>
      <vt:lpstr>PowerPoint-presentasjon</vt:lpstr>
      <vt:lpstr>Fokus i våre attraksjonsstudier</vt:lpstr>
      <vt:lpstr>Studiene</vt:lpstr>
      <vt:lpstr>BESØKSUNDERSØKELSEN</vt:lpstr>
      <vt:lpstr>Presentasjonsmessige virkemidler/tilnærminger</vt:lpstr>
      <vt:lpstr>RESULTAT 1</vt:lpstr>
      <vt:lpstr>RESULTAT 2</vt:lpstr>
      <vt:lpstr>RESULTAT 3</vt:lpstr>
      <vt:lpstr>CASEUDERSØKELSEN</vt:lpstr>
      <vt:lpstr>PowerPoint-presentasjon</vt:lpstr>
      <vt:lpstr>PowerPoint-presentasjon</vt:lpstr>
      <vt:lpstr>PowerPoint-presentasjon</vt:lpstr>
      <vt:lpstr>Presentation-performance-orientation of managed attractions</vt:lpstr>
      <vt:lpstr>PowerPoint-presentasjon</vt:lpstr>
      <vt:lpstr>«Presence» in virtual reality  </vt:lpstr>
      <vt:lpstr>Hvorfor viktig å forske på opplevelser på MVAs </vt:lpstr>
      <vt:lpstr>Andre og pågående,  ikke avsluttede studier/papers</vt:lpstr>
    </vt:vector>
  </TitlesOfParts>
  <Company>Universitetet i Stavanger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Besøksattraksjoner som opplevelsesprodukter.  .</dc:title>
  <dc:creator>Øystein Jensen</dc:creator>
  <cp:lastModifiedBy>Øystein Jensen</cp:lastModifiedBy>
  <cp:revision>115</cp:revision>
  <dcterms:created xsi:type="dcterms:W3CDTF">2017-05-12T08:40:32Z</dcterms:created>
  <dcterms:modified xsi:type="dcterms:W3CDTF">2017-05-18T15:02:42Z</dcterms:modified>
</cp:coreProperties>
</file>