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slideLayouts/slideLayout16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50" r:id="rId4"/>
    <p:sldMasterId id="2147483653" r:id="rId5"/>
    <p:sldMasterId id="2147483695" r:id="rId6"/>
  </p:sldMasterIdLst>
  <p:notesMasterIdLst>
    <p:notesMasterId r:id="rId23"/>
  </p:notesMasterIdLst>
  <p:sldIdLst>
    <p:sldId id="410" r:id="rId7"/>
    <p:sldId id="323" r:id="rId8"/>
    <p:sldId id="330" r:id="rId9"/>
    <p:sldId id="331" r:id="rId10"/>
    <p:sldId id="334" r:id="rId11"/>
    <p:sldId id="336" r:id="rId12"/>
    <p:sldId id="337" r:id="rId13"/>
    <p:sldId id="395" r:id="rId14"/>
    <p:sldId id="363" r:id="rId15"/>
    <p:sldId id="365" r:id="rId16"/>
    <p:sldId id="366" r:id="rId17"/>
    <p:sldId id="367" r:id="rId18"/>
    <p:sldId id="373" r:id="rId19"/>
    <p:sldId id="368" r:id="rId20"/>
    <p:sldId id="397" r:id="rId21"/>
    <p:sldId id="317" r:id="rId22"/>
  </p:sldIdLst>
  <p:sldSz cx="12192000" cy="6858000"/>
  <p:notesSz cx="6858000" cy="9144000"/>
  <p:defaultTextStyle>
    <a:defPPr>
      <a:defRPr lang="nb-N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5996"/>
    <p:restoredTop sz="64444"/>
  </p:normalViewPr>
  <p:slideViewPr>
    <p:cSldViewPr snapToGrid="0" snapToObjects="1">
      <p:cViewPr varScale="1">
        <p:scale>
          <a:sx n="64" d="100"/>
          <a:sy n="64" d="100"/>
        </p:scale>
        <p:origin x="384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theme" Target="theme/theme1.xml"/><Relationship Id="rId3" Type="http://schemas.openxmlformats.org/officeDocument/2006/relationships/customXml" Target="../customXml/item3.xml"/><Relationship Id="rId21" Type="http://schemas.openxmlformats.org/officeDocument/2006/relationships/slide" Target="slides/slide15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5.xml"/><Relationship Id="rId24" Type="http://schemas.openxmlformats.org/officeDocument/2006/relationships/presProps" Target="presProp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9.xml"/><Relationship Id="rId23" Type="http://schemas.openxmlformats.org/officeDocument/2006/relationships/notesMaster" Target="notesMasters/notesMaster1.xml"/><Relationship Id="rId28" Type="http://schemas.microsoft.com/office/2015/10/relationships/revisionInfo" Target="revisionInfo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op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b-NO" dirty="0"/>
          </a:p>
        </p:txBody>
      </p:sp>
      <p:sp>
        <p:nvSpPr>
          <p:cNvPr id="3" name="Plassholder for dato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58084FD-4BAD-C947-82FB-0D8321BDEDEA}" type="datetimeFigureOut">
              <a:rPr lang="nb-NO" smtClean="0"/>
              <a:t>14.05.2017</a:t>
            </a:fld>
            <a:endParaRPr lang="nb-NO" dirty="0"/>
          </a:p>
        </p:txBody>
      </p:sp>
      <p:sp>
        <p:nvSpPr>
          <p:cNvPr id="4" name="Plassholder for lysbil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b-NO" dirty="0"/>
          </a:p>
        </p:txBody>
      </p:sp>
      <p:sp>
        <p:nvSpPr>
          <p:cNvPr id="5" name="Plassholder for nota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b-NO" dirty="0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452F0D6-F3CA-9244-87F9-C377494E1714}" type="slidenum">
              <a:rPr lang="nb-NO" smtClean="0"/>
              <a:t>‹#›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58404187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DC9580-C0BA-4140-8CAF-08093FD646C1}" type="slidenum">
              <a:rPr lang="nb-NO" smtClean="0">
                <a:solidFill>
                  <a:prstClr val="black"/>
                </a:solidFill>
              </a:rPr>
              <a:pPr/>
              <a:t>1</a:t>
            </a:fld>
            <a:endParaRPr lang="nb-NO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594111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DC9580-C0BA-4140-8CAF-08093FD646C1}" type="slidenum">
              <a:rPr lang="nb-NO" smtClean="0"/>
              <a:t>3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92690630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52F0D6-F3CA-9244-87F9-C377494E1714}" type="slidenum">
              <a:rPr lang="nb-NO" smtClean="0"/>
              <a:t>4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30098075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Process of this paper (methodology and how we came</a:t>
            </a:r>
            <a:r>
              <a:rPr lang="en-US" baseline="0" dirty="0"/>
              <a:t> to write it)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76E05C-DFCE-7D42-B020-AE42A2274CC9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848707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>
              <a:buFont typeface="Arial"/>
              <a:buChar char="•"/>
            </a:pPr>
            <a:r>
              <a:rPr lang="en-US" dirty="0">
                <a:solidFill>
                  <a:srgbClr val="000000"/>
                </a:solidFill>
              </a:rPr>
              <a:t>Advancement of the concept of co-creation  by including non-commercial for co-creating customer value and other tourism practices</a:t>
            </a:r>
          </a:p>
          <a:p>
            <a:pPr lvl="0">
              <a:buFont typeface="Arial"/>
              <a:buChar char="•"/>
            </a:pPr>
            <a:endParaRPr lang="en-US" dirty="0">
              <a:solidFill>
                <a:srgbClr val="000000"/>
              </a:solidFill>
            </a:endParaRPr>
          </a:p>
          <a:p>
            <a:pPr lvl="0">
              <a:buFont typeface="Arial"/>
              <a:buChar char="•"/>
            </a:pPr>
            <a:r>
              <a:rPr lang="en-US" dirty="0">
                <a:solidFill>
                  <a:srgbClr val="000000"/>
                </a:solidFill>
              </a:rPr>
              <a:t>Intensive, practice based interactions between tourism actors and researchers is beneficial for organizational learning and innovation</a:t>
            </a:r>
          </a:p>
          <a:p>
            <a:pPr lvl="0">
              <a:buFont typeface="Arial"/>
              <a:buChar char="•"/>
            </a:pPr>
            <a:endParaRPr lang="en-US" dirty="0">
              <a:solidFill>
                <a:srgbClr val="000000"/>
              </a:solidFill>
            </a:endParaRPr>
          </a:p>
          <a:p>
            <a:pPr lvl="0">
              <a:buFont typeface="Arial"/>
              <a:buChar char="•"/>
            </a:pPr>
            <a:r>
              <a:rPr lang="en-US" dirty="0">
                <a:solidFill>
                  <a:srgbClr val="000000"/>
                </a:solidFill>
              </a:rPr>
              <a:t>Knowledge is co-created in tourism practices. This knowledge is unique, inimitable and crucial for the development of tourism products and services</a:t>
            </a:r>
          </a:p>
          <a:p>
            <a:pPr lvl="0">
              <a:buFont typeface="Arial"/>
              <a:buChar char="•"/>
            </a:pPr>
            <a:endParaRPr lang="en-US" dirty="0">
              <a:solidFill>
                <a:srgbClr val="000000"/>
              </a:solidFill>
            </a:endParaRPr>
          </a:p>
          <a:p>
            <a:pPr lvl="0">
              <a:buFont typeface="Arial"/>
              <a:buChar char="•"/>
            </a:pPr>
            <a:r>
              <a:rPr lang="en-US" dirty="0">
                <a:solidFill>
                  <a:srgbClr val="000000"/>
                </a:solidFill>
              </a:rPr>
              <a:t>Model of innovation through co-creation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76E05C-DFCE-7D42-B020-AE42A2274CC9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74776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Concern</a:t>
            </a:r>
            <a:r>
              <a:rPr lang="en-US" baseline="0" dirty="0"/>
              <a:t> as practical and operational expression of the values of innovators</a:t>
            </a:r>
          </a:p>
          <a:p>
            <a:r>
              <a:rPr lang="en-US" baseline="0" dirty="0"/>
              <a:t>4 types of concern: for customers, for the environment, for society, for business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76E05C-DFCE-7D42-B020-AE42A2274CC9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62401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1004808" y="1548566"/>
            <a:ext cx="9144000" cy="2387600"/>
          </a:xfrm>
          <a:prstGeom prst="rect">
            <a:avLst/>
          </a:prstGeom>
        </p:spPr>
        <p:txBody>
          <a:bodyPr anchor="b"/>
          <a:lstStyle>
            <a:lvl1pPr algn="l">
              <a:defRPr sz="6000"/>
            </a:lvl1pPr>
          </a:lstStyle>
          <a:p>
            <a:r>
              <a:rPr lang="nb-NO" dirty="0"/>
              <a:t>Klikk for å redigere tittelstil</a:t>
            </a:r>
          </a:p>
        </p:txBody>
      </p:sp>
      <p:sp>
        <p:nvSpPr>
          <p:cNvPr id="3" name="Undertittel 2"/>
          <p:cNvSpPr>
            <a:spLocks noGrp="1"/>
          </p:cNvSpPr>
          <p:nvPr>
            <p:ph type="subTitle" idx="1"/>
          </p:nvPr>
        </p:nvSpPr>
        <p:spPr>
          <a:xfrm>
            <a:off x="1004808" y="4028241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b-NO" dirty="0"/>
              <a:t>Klikk for å redigere undertittelstil i malen</a:t>
            </a:r>
          </a:p>
        </p:txBody>
      </p:sp>
    </p:spTree>
    <p:extLst>
      <p:ext uri="{BB962C8B-B14F-4D97-AF65-F5344CB8AC3E}">
        <p14:creationId xmlns:p14="http://schemas.microsoft.com/office/powerpoint/2010/main" val="65989391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dato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A946599-31FE-9A4C-8158-68533835AAFC}" type="datetimeFigureOut">
              <a:rPr lang="nb-NO" smtClean="0"/>
              <a:t>14.05.2017</a:t>
            </a:fld>
            <a:endParaRPr lang="nb-NO" dirty="0"/>
          </a:p>
        </p:txBody>
      </p:sp>
      <p:sp>
        <p:nvSpPr>
          <p:cNvPr id="4" name="Plassholder for bunntekst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nb-NO" dirty="0"/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2A3C590-C069-124F-B36D-24215117BADA}" type="slidenum">
              <a:rPr lang="nb-NO" smtClean="0"/>
              <a:t>‹#›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5677067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dato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A946599-31FE-9A4C-8158-68533835AAFC}" type="datetimeFigureOut">
              <a:rPr lang="nb-NO" smtClean="0"/>
              <a:t>14.05.2017</a:t>
            </a:fld>
            <a:endParaRPr lang="nb-NO" dirty="0"/>
          </a:p>
        </p:txBody>
      </p:sp>
      <p:sp>
        <p:nvSpPr>
          <p:cNvPr id="3" name="Plassholder for bunntekst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2A3C590-C069-124F-B36D-24215117BADA}" type="slidenum">
              <a:rPr lang="nb-NO" smtClean="0"/>
              <a:t>‹#›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7817590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hold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A946599-31FE-9A4C-8158-68533835AAFC}" type="datetimeFigureOut">
              <a:rPr lang="nb-NO" smtClean="0"/>
              <a:t>14.05.2017</a:t>
            </a:fld>
            <a:endParaRPr lang="nb-NO" dirty="0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nb-NO" dirty="0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2A3C590-C069-124F-B36D-24215117BADA}" type="slidenum">
              <a:rPr lang="nb-NO" smtClean="0"/>
              <a:t>‹#›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01029864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e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bilde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b-NO" dirty="0"/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A946599-31FE-9A4C-8158-68533835AAFC}" type="datetimeFigureOut">
              <a:rPr lang="nb-NO" smtClean="0"/>
              <a:t>14.05.2017</a:t>
            </a:fld>
            <a:endParaRPr lang="nb-NO" dirty="0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nb-NO" dirty="0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2A3C590-C069-124F-B36D-24215117BADA}" type="slidenum">
              <a:rPr lang="nb-NO" smtClean="0"/>
              <a:t>‹#›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08361333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Loddret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loddrett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A946599-31FE-9A4C-8158-68533835AAFC}" type="datetimeFigureOut">
              <a:rPr lang="nb-NO" smtClean="0"/>
              <a:t>14.05.2017</a:t>
            </a:fld>
            <a:endParaRPr lang="nb-NO" dirty="0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nb-NO" dirty="0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2A3C590-C069-124F-B36D-24215117BADA}" type="slidenum">
              <a:rPr lang="nb-NO" smtClean="0"/>
              <a:t>‹#›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7345610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drett tit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drett titte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loddrett teks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A946599-31FE-9A4C-8158-68533835AAFC}" type="datetimeFigureOut">
              <a:rPr lang="nb-NO" smtClean="0"/>
              <a:t>14.05.2017</a:t>
            </a:fld>
            <a:endParaRPr lang="nb-NO" dirty="0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nb-NO" dirty="0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2A3C590-C069-124F-B36D-24215117BADA}" type="slidenum">
              <a:rPr lang="nb-NO" smtClean="0"/>
              <a:t>‹#›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6170173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tel 6"/>
          <p:cNvSpPr>
            <a:spLocks noGrp="1"/>
          </p:cNvSpPr>
          <p:nvPr>
            <p:ph type="title"/>
          </p:nvPr>
        </p:nvSpPr>
        <p:spPr>
          <a:xfrm>
            <a:off x="737461" y="4439589"/>
            <a:ext cx="10515600" cy="642265"/>
          </a:xfrm>
          <a:prstGeom prst="rect">
            <a:avLst/>
          </a:prstGeom>
        </p:spPr>
        <p:txBody>
          <a:bodyPr/>
          <a:lstStyle>
            <a:lvl1pPr>
              <a:defRPr baseline="0"/>
            </a:lvl1pPr>
          </a:lstStyle>
          <a:p>
            <a:r>
              <a:rPr lang="nb-NO"/>
              <a:t>Klikk for å redigere tittelstil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7430537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838200" y="1116793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838200" y="2577293"/>
            <a:ext cx="10515600" cy="338180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nb-NO" dirty="0"/>
              <a:t>Klikk for å redigere tekststiler i malen</a:t>
            </a:r>
          </a:p>
          <a:p>
            <a:pPr lvl="1"/>
            <a:r>
              <a:rPr lang="nb-NO" dirty="0"/>
              <a:t>Andre nivå</a:t>
            </a:r>
          </a:p>
          <a:p>
            <a:pPr lvl="2"/>
            <a:r>
              <a:rPr lang="nb-NO" dirty="0"/>
              <a:t>Tredje nivå</a:t>
            </a:r>
          </a:p>
          <a:p>
            <a:pPr lvl="3"/>
            <a:r>
              <a:rPr lang="nb-NO" dirty="0"/>
              <a:t>Fjerde nivå</a:t>
            </a:r>
          </a:p>
          <a:p>
            <a:pPr lvl="4"/>
            <a:r>
              <a:rPr lang="nb-NO" dirty="0"/>
              <a:t>Femte nivå</a:t>
            </a:r>
          </a:p>
        </p:txBody>
      </p:sp>
    </p:spTree>
    <p:extLst>
      <p:ext uri="{BB962C8B-B14F-4D97-AF65-F5344CB8AC3E}">
        <p14:creationId xmlns:p14="http://schemas.microsoft.com/office/powerpoint/2010/main" val="12314594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dato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D134378-A619-A14F-90E9-B8F4D59939C3}" type="datetimeFigureOut">
              <a:rPr lang="nb-NO" smtClean="0"/>
              <a:t>14.05.2017</a:t>
            </a:fld>
            <a:endParaRPr lang="nb-NO"/>
          </a:p>
        </p:txBody>
      </p:sp>
      <p:sp>
        <p:nvSpPr>
          <p:cNvPr id="3" name="Plassholder for bunntekst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nb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45BA0B7-A583-1D47-BC11-4EDE6ECAD2D3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7245066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dato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D134378-A619-A14F-90E9-B8F4D59939C3}" type="datetimeFigureOut">
              <a:rPr lang="nb-NO" smtClean="0"/>
              <a:t>14.05.2017</a:t>
            </a:fld>
            <a:endParaRPr lang="nb-NO"/>
          </a:p>
        </p:txBody>
      </p:sp>
      <p:sp>
        <p:nvSpPr>
          <p:cNvPr id="4" name="Plassholder for bunntekst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nb-NO"/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45BA0B7-A583-1D47-BC11-4EDE6ECAD2D3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8075394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Undertittel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b-NO"/>
              <a:t>Klikk for å redigere undertittelstil i malen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A946599-31FE-9A4C-8158-68533835AAFC}" type="datetimeFigureOut">
              <a:rPr lang="nb-NO" smtClean="0"/>
              <a:t>14.05.2017</a:t>
            </a:fld>
            <a:endParaRPr lang="nb-NO" dirty="0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nb-NO" dirty="0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2A3C590-C069-124F-B36D-24215117BADA}" type="slidenum">
              <a:rPr lang="nb-NO" smtClean="0"/>
              <a:t>‹#›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8269221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A946599-31FE-9A4C-8158-68533835AAFC}" type="datetimeFigureOut">
              <a:rPr lang="nb-NO" smtClean="0"/>
              <a:t>14.05.2017</a:t>
            </a:fld>
            <a:endParaRPr lang="nb-NO" dirty="0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nb-NO" dirty="0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2A3C590-C069-124F-B36D-24215117BADA}" type="slidenum">
              <a:rPr lang="nb-NO" smtClean="0"/>
              <a:t>‹#›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601297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ndelings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A946599-31FE-9A4C-8158-68533835AAFC}" type="datetimeFigureOut">
              <a:rPr lang="nb-NO" smtClean="0"/>
              <a:t>14.05.2017</a:t>
            </a:fld>
            <a:endParaRPr lang="nb-NO" dirty="0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nb-NO" dirty="0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2A3C590-C069-124F-B36D-24215117BADA}" type="slidenum">
              <a:rPr lang="nb-NO" smtClean="0"/>
              <a:t>‹#›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0918246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A946599-31FE-9A4C-8158-68533835AAFC}" type="datetimeFigureOut">
              <a:rPr lang="nb-NO" smtClean="0"/>
              <a:t>14.05.2017</a:t>
            </a:fld>
            <a:endParaRPr lang="nb-NO" dirty="0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nb-NO" dirty="0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2A3C590-C069-124F-B36D-24215117BADA}" type="slidenum">
              <a:rPr lang="nb-NO" smtClean="0"/>
              <a:t>‹#›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485911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5" name="Plassholder for teks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6" name="Plassholder for innhold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7" name="Plassholder for dato 6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A946599-31FE-9A4C-8158-68533835AAFC}" type="datetimeFigureOut">
              <a:rPr lang="nb-NO" smtClean="0"/>
              <a:t>14.05.2017</a:t>
            </a:fld>
            <a:endParaRPr lang="nb-NO" dirty="0"/>
          </a:p>
        </p:txBody>
      </p:sp>
      <p:sp>
        <p:nvSpPr>
          <p:cNvPr id="8" name="Plassholder for bunntekst 7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nb-NO" dirty="0"/>
          </a:p>
        </p:txBody>
      </p:sp>
      <p:sp>
        <p:nvSpPr>
          <p:cNvPr id="9" name="Plassholder for lysbildenummer 8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2A3C590-C069-124F-B36D-24215117BADA}" type="slidenum">
              <a:rPr lang="nb-NO" smtClean="0"/>
              <a:t>‹#›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6270167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jp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.xml"/><Relationship Id="rId13" Type="http://schemas.openxmlformats.org/officeDocument/2006/relationships/image" Target="../media/image2.jpg"/><Relationship Id="rId3" Type="http://schemas.openxmlformats.org/officeDocument/2006/relationships/slideLayout" Target="../slideLayouts/slideLayout7.xml"/><Relationship Id="rId7" Type="http://schemas.openxmlformats.org/officeDocument/2006/relationships/slideLayout" Target="../slideLayouts/slideLayout11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6.xml"/><Relationship Id="rId1" Type="http://schemas.openxmlformats.org/officeDocument/2006/relationships/slideLayout" Target="../slideLayouts/slideLayout5.xml"/><Relationship Id="rId6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5.xml"/><Relationship Id="rId5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4.xml"/><Relationship Id="rId4" Type="http://schemas.openxmlformats.org/officeDocument/2006/relationships/slideLayout" Target="../slideLayouts/slideLayout8.xml"/><Relationship Id="rId9" Type="http://schemas.openxmlformats.org/officeDocument/2006/relationships/slideLayout" Target="../slideLayouts/slideLayout13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4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6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63719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  <p:sldLayoutId id="2147483652" r:id="rId2"/>
    <p:sldLayoutId id="2147483667" r:id="rId3"/>
    <p:sldLayoutId id="2147483669" r:id="rId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ittel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</p:spTree>
    <p:extLst>
      <p:ext uri="{BB962C8B-B14F-4D97-AF65-F5344CB8AC3E}">
        <p14:creationId xmlns:p14="http://schemas.microsoft.com/office/powerpoint/2010/main" val="4680140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  <p:sldLayoutId id="2147483655" r:id="rId2"/>
    <p:sldLayoutId id="2147483656" r:id="rId3"/>
    <p:sldLayoutId id="2147483657" r:id="rId4"/>
    <p:sldLayoutId id="2147483658" r:id="rId5"/>
    <p:sldLayoutId id="2147483659" r:id="rId6"/>
    <p:sldLayoutId id="2147483660" r:id="rId7"/>
    <p:sldLayoutId id="2147483661" r:id="rId8"/>
    <p:sldLayoutId id="2147483662" r:id="rId9"/>
    <p:sldLayoutId id="2147483663" r:id="rId10"/>
    <p:sldLayoutId id="2147483664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ktangel 10"/>
          <p:cNvSpPr/>
          <p:nvPr/>
        </p:nvSpPr>
        <p:spPr>
          <a:xfrm>
            <a:off x="0" y="4071256"/>
            <a:ext cx="12192000" cy="236582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>
              <a:solidFill>
                <a:prstClr val="white"/>
              </a:solidFill>
            </a:endParaRPr>
          </a:p>
        </p:txBody>
      </p:sp>
      <p:pic>
        <p:nvPicPr>
          <p:cNvPr id="13" name="Bilde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72914" y="5953178"/>
            <a:ext cx="1685472" cy="211328"/>
          </a:xfrm>
          <a:prstGeom prst="rect">
            <a:avLst/>
          </a:prstGeom>
        </p:spPr>
      </p:pic>
      <p:cxnSp>
        <p:nvCxnSpPr>
          <p:cNvPr id="10" name="Rett linje 9"/>
          <p:cNvCxnSpPr/>
          <p:nvPr/>
        </p:nvCxnSpPr>
        <p:spPr>
          <a:xfrm>
            <a:off x="762000" y="5254171"/>
            <a:ext cx="10996386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Bilde 2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5466152"/>
            <a:ext cx="2130552" cy="7589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37413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6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41000"/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737461" y="4221875"/>
            <a:ext cx="10515600" cy="642265"/>
          </a:xfrm>
        </p:spPr>
        <p:txBody>
          <a:bodyPr/>
          <a:lstStyle/>
          <a:p>
            <a:r>
              <a:rPr lang="en-US" sz="2800" b="1" dirty="0"/>
              <a:t>Hin Hoarau-Heemstra– </a:t>
            </a:r>
            <a:r>
              <a:rPr lang="en-US" sz="2800" b="1" dirty="0" err="1"/>
              <a:t>Førsteamanuensis</a:t>
            </a:r>
            <a:r>
              <a:rPr lang="en-US" sz="2800" b="1" dirty="0"/>
              <a:t> Nord </a:t>
            </a:r>
            <a:r>
              <a:rPr lang="en-US" sz="2800" b="1" dirty="0" err="1"/>
              <a:t>Universitet</a:t>
            </a:r>
            <a:br>
              <a:rPr lang="en-US" sz="2800" b="1" dirty="0"/>
            </a:br>
            <a:r>
              <a:rPr lang="en-US" sz="2800" b="1" dirty="0"/>
              <a:t>hin.h.heemstra@nord.no</a:t>
            </a:r>
            <a:r>
              <a:rPr lang="en-US" b="1" dirty="0"/>
              <a:t>	</a:t>
            </a:r>
            <a:br>
              <a:rPr lang="en-US" b="1" dirty="0"/>
            </a:br>
            <a:endParaRPr lang="nb-NO" dirty="0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293914" y="321686"/>
            <a:ext cx="11582400" cy="2827914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nb-NO" sz="6000" b="1" dirty="0">
                <a:solidFill>
                  <a:prstClr val="black"/>
                </a:solidFill>
              </a:rPr>
              <a:t>Betydningen av kunnskap og verdier ved innovasjon: eksempler fra hvalsafari </a:t>
            </a:r>
            <a:endParaRPr lang="nb-NO" sz="6000" dirty="0">
              <a:solidFill>
                <a:prstClr val="black"/>
              </a:solidFill>
            </a:endParaRPr>
          </a:p>
          <a:p>
            <a:pPr algn="ctr"/>
            <a:r>
              <a:rPr lang="en-US" sz="6000" b="1" dirty="0">
                <a:solidFill>
                  <a:prstClr val="black"/>
                </a:solidFill>
              </a:rPr>
              <a:t>	</a:t>
            </a:r>
          </a:p>
          <a:p>
            <a:pPr algn="ctr"/>
            <a:endParaRPr lang="nb-NO" b="1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464799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947188" y="940858"/>
            <a:ext cx="10515600" cy="1325563"/>
          </a:xfrm>
        </p:spPr>
        <p:txBody>
          <a:bodyPr/>
          <a:lstStyle/>
          <a:p>
            <a:r>
              <a:rPr lang="en-US" dirty="0"/>
              <a:t>Concern types and innovation (1)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7188" y="2082799"/>
            <a:ext cx="9442516" cy="42591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497549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53932" y="1027906"/>
            <a:ext cx="10515600" cy="1325563"/>
          </a:xfrm>
        </p:spPr>
        <p:txBody>
          <a:bodyPr/>
          <a:lstStyle/>
          <a:p>
            <a:r>
              <a:rPr lang="en-US" dirty="0"/>
              <a:t>Concern types and innovation (2)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0539" y="2376557"/>
            <a:ext cx="10142387" cy="31937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987487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7222" y="940858"/>
            <a:ext cx="10515600" cy="1325563"/>
          </a:xfrm>
        </p:spPr>
        <p:txBody>
          <a:bodyPr/>
          <a:lstStyle/>
          <a:p>
            <a:r>
              <a:rPr lang="en-US" dirty="0"/>
              <a:t>Concern types and innovation (3)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09420" y="2429564"/>
            <a:ext cx="9275810" cy="24472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120023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48565" y="1027906"/>
            <a:ext cx="10515600" cy="1325563"/>
          </a:xfrm>
        </p:spPr>
        <p:txBody>
          <a:bodyPr/>
          <a:lstStyle/>
          <a:p>
            <a:r>
              <a:rPr lang="en-US" dirty="0"/>
              <a:t>Concern types and innovation (4)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83749" y="2681356"/>
            <a:ext cx="10280416" cy="27122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636150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49818" y="4406622"/>
            <a:ext cx="5808133" cy="1866900"/>
          </a:xfrm>
          <a:prstGeom prst="rect">
            <a:avLst/>
          </a:prstGeom>
          <a:effectLst>
            <a:glow rad="101600">
              <a:srgbClr val="008000">
                <a:alpha val="75000"/>
              </a:srgbClr>
            </a:glow>
          </a:effectLst>
        </p:spPr>
      </p:pic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906662" y="1515609"/>
            <a:ext cx="3865777" cy="1143000"/>
          </a:xfrm>
        </p:spPr>
        <p:txBody>
          <a:bodyPr>
            <a:normAutofit fontScale="90000"/>
          </a:bodyPr>
          <a:lstStyle/>
          <a:p>
            <a:r>
              <a:rPr lang="en-US" b="1" dirty="0" err="1"/>
              <a:t>Kombinasjoner</a:t>
            </a:r>
            <a:r>
              <a:rPr lang="en-US" b="1" dirty="0"/>
              <a:t> </a:t>
            </a:r>
            <a:r>
              <a:rPr lang="en-US" b="1" dirty="0" err="1"/>
              <a:t>av</a:t>
            </a:r>
            <a:r>
              <a:rPr lang="en-US" b="1" dirty="0"/>
              <a:t> </a:t>
            </a:r>
            <a:r>
              <a:rPr lang="en-US" b="1" dirty="0" err="1"/>
              <a:t>verdier</a:t>
            </a:r>
            <a:r>
              <a:rPr lang="en-US" b="1" dirty="0"/>
              <a:t> </a:t>
            </a:r>
            <a:r>
              <a:rPr lang="en-US" b="1" dirty="0" err="1"/>
              <a:t>er</a:t>
            </a:r>
            <a:r>
              <a:rPr lang="en-US" b="1" dirty="0"/>
              <a:t> </a:t>
            </a:r>
            <a:r>
              <a:rPr lang="en-US" b="1" dirty="0" err="1"/>
              <a:t>unike</a:t>
            </a:r>
            <a:endParaRPr lang="en-US" b="1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79939" y="3627386"/>
            <a:ext cx="3492500" cy="2324100"/>
          </a:xfrm>
          <a:prstGeom prst="rect">
            <a:avLst/>
          </a:prstGeom>
          <a:effectLst>
            <a:glow rad="101600">
              <a:srgbClr val="008000">
                <a:alpha val="75000"/>
              </a:srgbClr>
            </a:glow>
          </a:effec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78688" y="1426709"/>
            <a:ext cx="3289300" cy="2463800"/>
          </a:xfrm>
          <a:prstGeom prst="rect">
            <a:avLst/>
          </a:prstGeom>
          <a:effectLst>
            <a:glow rad="101600">
              <a:srgbClr val="008000">
                <a:alpha val="75000"/>
              </a:srgbClr>
            </a:glow>
          </a:effec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655875" y="539212"/>
            <a:ext cx="3238500" cy="2514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62311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3000"/>
    </mc:Choice>
    <mc:Fallback xmlns="">
      <p:transition xmlns:p14="http://schemas.microsoft.com/office/powerpoint/2010/main" spd="slow" advClick="0" advTm="23000"/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 value-based fingerprint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Alpha: the ‘green’ whale-watching company (their main concern is for environmental sustainability), </a:t>
            </a:r>
          </a:p>
          <a:p>
            <a:r>
              <a:rPr lang="en-US" dirty="0"/>
              <a:t>Beta: the sailors (their concern is for cultural heritage, restoring boats and sailing), </a:t>
            </a:r>
          </a:p>
          <a:p>
            <a:r>
              <a:rPr lang="en-US" dirty="0"/>
              <a:t>Gamma: the family of fishermen (their concern is for Icelandic coastal fishing culture and family heritage) and </a:t>
            </a:r>
          </a:p>
          <a:p>
            <a:r>
              <a:rPr lang="en-US" dirty="0"/>
              <a:t>Delta: the environmental researchers (their concern is for knowledge development and conservation). </a:t>
            </a:r>
          </a:p>
          <a:p>
            <a:endParaRPr lang="en-US" dirty="0"/>
          </a:p>
          <a:p>
            <a:pPr marL="0" indent="0">
              <a:buNone/>
            </a:pPr>
            <a:r>
              <a:rPr lang="en-US" dirty="0"/>
              <a:t>Each company addresses other concerns as well, but these are less dominant in their innovation choices.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2457827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last pic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5423925" y="260648"/>
            <a:ext cx="6237312" cy="6237312"/>
          </a:xfrm>
          <a:prstGeom prst="rect">
            <a:avLst/>
          </a:prstGeom>
          <a:ln>
            <a:solidFill>
              <a:schemeClr val="accent2"/>
            </a:solidFill>
          </a:ln>
        </p:spPr>
      </p:pic>
      <p:sp>
        <p:nvSpPr>
          <p:cNvPr id="4" name="TextBox 3"/>
          <p:cNvSpPr txBox="1"/>
          <p:nvPr/>
        </p:nvSpPr>
        <p:spPr>
          <a:xfrm>
            <a:off x="431371" y="692696"/>
            <a:ext cx="412845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err="1"/>
              <a:t>Takk</a:t>
            </a:r>
            <a:r>
              <a:rPr lang="en-US" sz="4000" b="1" dirty="0"/>
              <a:t>!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967541" y="5157193"/>
            <a:ext cx="297633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/>
              <a:t>Illustration by </a:t>
            </a:r>
            <a:r>
              <a:rPr lang="en-US" dirty="0" err="1"/>
              <a:t>Pernilla</a:t>
            </a:r>
            <a:r>
              <a:rPr lang="en-US" dirty="0"/>
              <a:t> </a:t>
            </a:r>
            <a:r>
              <a:rPr lang="en-US" dirty="0" err="1"/>
              <a:t>Lindroos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431371" y="2138080"/>
            <a:ext cx="3744416" cy="1200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Lucida Handwriting"/>
                <a:cs typeface="Lucida Handwriting"/>
              </a:rPr>
              <a:t>Experiences are the only things that can make life longer</a:t>
            </a:r>
          </a:p>
        </p:txBody>
      </p:sp>
    </p:spTree>
    <p:extLst>
      <p:ext uri="{BB962C8B-B14F-4D97-AF65-F5344CB8AC3E}">
        <p14:creationId xmlns:p14="http://schemas.microsoft.com/office/powerpoint/2010/main" val="6704034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3000"/>
    </mc:Choice>
    <mc:Fallback xmlns="">
      <p:transition xmlns:p14="http://schemas.microsoft.com/office/powerpoint/2010/main" spd="slow" advClick="0" advTm="23000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b="1" dirty="0"/>
              <a:t>Hvalsafari som opplevelses produkt</a:t>
            </a:r>
            <a:endParaRPr lang="en-US" b="1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838200" y="2100943"/>
            <a:ext cx="10515600" cy="3858155"/>
          </a:xfrm>
        </p:spPr>
        <p:txBody>
          <a:bodyPr>
            <a:normAutofit lnSpcReduction="10000"/>
          </a:bodyPr>
          <a:lstStyle/>
          <a:p>
            <a:r>
              <a:rPr lang="en-US" sz="2400" dirty="0" err="1"/>
              <a:t>Kom</a:t>
            </a:r>
            <a:r>
              <a:rPr lang="en-US" sz="2400" dirty="0"/>
              <a:t> </a:t>
            </a:r>
            <a:r>
              <a:rPr lang="en-US" sz="2400" dirty="0" err="1"/>
              <a:t>i</a:t>
            </a:r>
            <a:r>
              <a:rPr lang="en-US" sz="2400" dirty="0"/>
              <a:t> </a:t>
            </a:r>
            <a:r>
              <a:rPr lang="en-US" sz="2400" dirty="0" err="1"/>
              <a:t>kontakt</a:t>
            </a:r>
            <a:r>
              <a:rPr lang="en-US" sz="2400" dirty="0"/>
              <a:t> med </a:t>
            </a:r>
            <a:r>
              <a:rPr lang="en-US" sz="2400" dirty="0" err="1"/>
              <a:t>naturen</a:t>
            </a:r>
            <a:r>
              <a:rPr lang="en-US" sz="2400" dirty="0"/>
              <a:t>,</a:t>
            </a:r>
          </a:p>
          <a:p>
            <a:r>
              <a:rPr lang="en-US" sz="2400" dirty="0" err="1"/>
              <a:t>Glem</a:t>
            </a:r>
            <a:r>
              <a:rPr lang="en-US" sz="2400" dirty="0"/>
              <a:t> stress </a:t>
            </a:r>
            <a:r>
              <a:rPr lang="en-US" sz="2400" dirty="0" err="1"/>
              <a:t>i</a:t>
            </a:r>
            <a:r>
              <a:rPr lang="en-US" sz="2400" dirty="0"/>
              <a:t> </a:t>
            </a:r>
            <a:r>
              <a:rPr lang="en-US" sz="2400" dirty="0" err="1"/>
              <a:t>daglig</a:t>
            </a:r>
            <a:r>
              <a:rPr lang="en-US" sz="2400" dirty="0"/>
              <a:t> </a:t>
            </a:r>
            <a:r>
              <a:rPr lang="en-US" sz="2400" dirty="0" err="1"/>
              <a:t>livet</a:t>
            </a:r>
            <a:r>
              <a:rPr lang="en-US" sz="2400" dirty="0"/>
              <a:t> </a:t>
            </a:r>
          </a:p>
          <a:p>
            <a:r>
              <a:rPr lang="en-US" sz="2400" dirty="0" err="1"/>
              <a:t>Opplev</a:t>
            </a:r>
            <a:r>
              <a:rPr lang="en-US" sz="2400" dirty="0"/>
              <a:t> </a:t>
            </a:r>
            <a:r>
              <a:rPr lang="en-US" sz="2400" dirty="0" err="1"/>
              <a:t>landskap</a:t>
            </a:r>
            <a:r>
              <a:rPr lang="en-US" sz="2400" dirty="0"/>
              <a:t> </a:t>
            </a:r>
            <a:r>
              <a:rPr lang="en-US" sz="2400" dirty="0" err="1"/>
              <a:t>og</a:t>
            </a:r>
            <a:r>
              <a:rPr lang="en-US" sz="2400" dirty="0"/>
              <a:t> </a:t>
            </a:r>
            <a:r>
              <a:rPr lang="en-US" sz="2400" dirty="0" err="1"/>
              <a:t>dyreliv</a:t>
            </a:r>
            <a:endParaRPr lang="en-US" sz="2400" dirty="0"/>
          </a:p>
          <a:p>
            <a:pPr lvl="1"/>
            <a:r>
              <a:rPr lang="en-US" sz="2000" dirty="0" err="1"/>
              <a:t>Er</a:t>
            </a:r>
            <a:r>
              <a:rPr lang="en-US" sz="2000" dirty="0"/>
              <a:t> </a:t>
            </a:r>
            <a:r>
              <a:rPr lang="en-US" sz="2000" dirty="0" err="1"/>
              <a:t>hvaler</a:t>
            </a:r>
            <a:r>
              <a:rPr lang="en-US" sz="2000" dirty="0"/>
              <a:t> </a:t>
            </a:r>
            <a:r>
              <a:rPr lang="en-US" sz="2000" dirty="0" err="1"/>
              <a:t>spesielt</a:t>
            </a:r>
            <a:r>
              <a:rPr lang="en-US" sz="2000" dirty="0"/>
              <a:t>?</a:t>
            </a:r>
          </a:p>
          <a:p>
            <a:endParaRPr lang="en-US" sz="2400" dirty="0"/>
          </a:p>
          <a:p>
            <a:r>
              <a:rPr lang="en-US" sz="2400" dirty="0"/>
              <a:t>Report IFAW (2009):</a:t>
            </a:r>
          </a:p>
          <a:p>
            <a:pPr lvl="1"/>
            <a:r>
              <a:rPr lang="en-US" dirty="0"/>
              <a:t>13 million whale-watchers</a:t>
            </a:r>
          </a:p>
          <a:p>
            <a:pPr lvl="1"/>
            <a:r>
              <a:rPr lang="en-US" dirty="0"/>
              <a:t>119 countries and territories</a:t>
            </a:r>
          </a:p>
          <a:p>
            <a:pPr lvl="1"/>
            <a:r>
              <a:rPr lang="en-US" dirty="0"/>
              <a:t>Generating total expenditure of $2.1 billion</a:t>
            </a:r>
          </a:p>
          <a:p>
            <a:pPr lvl="1"/>
            <a:r>
              <a:rPr lang="en-US" dirty="0"/>
              <a:t>3300 operators</a:t>
            </a:r>
          </a:p>
          <a:p>
            <a:endParaRPr lang="en-US" dirty="0"/>
          </a:p>
        </p:txBody>
      </p:sp>
      <p:pic>
        <p:nvPicPr>
          <p:cNvPr id="5" name="Bilde 4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80682" y="3926762"/>
            <a:ext cx="3516086" cy="2637065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6492076" y="2100943"/>
            <a:ext cx="516991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>
                <a:solidFill>
                  <a:srgbClr val="FF0000"/>
                </a:solidFill>
              </a:rPr>
              <a:t>Hvem</a:t>
            </a:r>
            <a:r>
              <a:rPr lang="en-US" sz="2400" dirty="0">
                <a:solidFill>
                  <a:srgbClr val="FF0000"/>
                </a:solidFill>
              </a:rPr>
              <a:t> </a:t>
            </a:r>
            <a:r>
              <a:rPr lang="en-US" sz="2400" dirty="0" err="1">
                <a:solidFill>
                  <a:srgbClr val="FF0000"/>
                </a:solidFill>
              </a:rPr>
              <a:t>er</a:t>
            </a:r>
            <a:r>
              <a:rPr lang="en-US" sz="2400" dirty="0">
                <a:solidFill>
                  <a:srgbClr val="FF0000"/>
                </a:solidFill>
              </a:rPr>
              <a:t> </a:t>
            </a:r>
            <a:r>
              <a:rPr lang="en-US" sz="2400" dirty="0" err="1">
                <a:solidFill>
                  <a:srgbClr val="FF0000"/>
                </a:solidFill>
              </a:rPr>
              <a:t>kunden</a:t>
            </a:r>
            <a:r>
              <a:rPr lang="en-US" sz="2400" dirty="0">
                <a:solidFill>
                  <a:srgbClr val="FF0000"/>
                </a:solidFill>
              </a:rPr>
              <a:t>? </a:t>
            </a:r>
            <a:r>
              <a:rPr lang="en-US" sz="2400" dirty="0" err="1">
                <a:solidFill>
                  <a:srgbClr val="FF0000"/>
                </a:solidFill>
              </a:rPr>
              <a:t>Hvordan</a:t>
            </a:r>
            <a:r>
              <a:rPr lang="en-US" sz="2400" dirty="0">
                <a:solidFill>
                  <a:srgbClr val="FF0000"/>
                </a:solidFill>
              </a:rPr>
              <a:t> </a:t>
            </a:r>
            <a:r>
              <a:rPr lang="en-US" sz="2400" dirty="0" err="1">
                <a:solidFill>
                  <a:srgbClr val="FF0000"/>
                </a:solidFill>
              </a:rPr>
              <a:t>ønsker</a:t>
            </a:r>
            <a:r>
              <a:rPr lang="en-US" sz="2400" dirty="0">
                <a:solidFill>
                  <a:srgbClr val="FF0000"/>
                </a:solidFill>
              </a:rPr>
              <a:t> de </a:t>
            </a:r>
            <a:r>
              <a:rPr lang="en-US" sz="2400" dirty="0" err="1">
                <a:solidFill>
                  <a:srgbClr val="FF0000"/>
                </a:solidFill>
              </a:rPr>
              <a:t>være</a:t>
            </a:r>
            <a:r>
              <a:rPr lang="en-US" sz="2400" dirty="0">
                <a:solidFill>
                  <a:srgbClr val="FF0000"/>
                </a:solidFill>
              </a:rPr>
              <a:t> </a:t>
            </a:r>
            <a:r>
              <a:rPr lang="en-US" sz="2400" dirty="0" err="1">
                <a:solidFill>
                  <a:srgbClr val="FF0000"/>
                </a:solidFill>
              </a:rPr>
              <a:t>involvert</a:t>
            </a:r>
            <a:r>
              <a:rPr lang="en-US" sz="2400" dirty="0">
                <a:solidFill>
                  <a:srgbClr val="FF0000"/>
                </a:solidFill>
              </a:rPr>
              <a:t>? </a:t>
            </a:r>
            <a:r>
              <a:rPr lang="en-US" sz="2400" dirty="0" err="1">
                <a:solidFill>
                  <a:srgbClr val="FF0000"/>
                </a:solidFill>
              </a:rPr>
              <a:t>Hvorfor</a:t>
            </a:r>
            <a:r>
              <a:rPr lang="en-US" sz="2400" dirty="0">
                <a:solidFill>
                  <a:srgbClr val="FF0000"/>
                </a:solidFill>
              </a:rPr>
              <a:t> </a:t>
            </a:r>
            <a:r>
              <a:rPr lang="en-US" sz="2400" dirty="0" err="1">
                <a:solidFill>
                  <a:srgbClr val="FF0000"/>
                </a:solidFill>
              </a:rPr>
              <a:t>velger</a:t>
            </a:r>
            <a:r>
              <a:rPr lang="en-US" sz="2400" dirty="0">
                <a:solidFill>
                  <a:srgbClr val="FF0000"/>
                </a:solidFill>
              </a:rPr>
              <a:t> de Norge? </a:t>
            </a:r>
            <a:r>
              <a:rPr lang="en-US" sz="2400" dirty="0" err="1">
                <a:solidFill>
                  <a:srgbClr val="FF0000"/>
                </a:solidFill>
              </a:rPr>
              <a:t>Hva</a:t>
            </a:r>
            <a:r>
              <a:rPr lang="en-US" sz="2400" dirty="0">
                <a:solidFill>
                  <a:srgbClr val="FF0000"/>
                </a:solidFill>
              </a:rPr>
              <a:t> </a:t>
            </a:r>
            <a:r>
              <a:rPr lang="en-US" sz="2400" dirty="0" err="1">
                <a:solidFill>
                  <a:srgbClr val="FF0000"/>
                </a:solidFill>
              </a:rPr>
              <a:t>trenger</a:t>
            </a:r>
            <a:r>
              <a:rPr lang="en-US" sz="2400" dirty="0">
                <a:solidFill>
                  <a:srgbClr val="FF0000"/>
                </a:solidFill>
              </a:rPr>
              <a:t> </a:t>
            </a:r>
            <a:r>
              <a:rPr lang="en-US" sz="2400" dirty="0" err="1">
                <a:solidFill>
                  <a:srgbClr val="FF0000"/>
                </a:solidFill>
              </a:rPr>
              <a:t>naturen</a:t>
            </a:r>
            <a:r>
              <a:rPr lang="en-US" sz="2400" dirty="0">
                <a:solidFill>
                  <a:srgbClr val="FF0000"/>
                </a:solidFill>
              </a:rPr>
              <a:t> </a:t>
            </a:r>
            <a:r>
              <a:rPr lang="en-US" sz="2400" dirty="0" err="1">
                <a:solidFill>
                  <a:srgbClr val="FF0000"/>
                </a:solidFill>
              </a:rPr>
              <a:t>og</a:t>
            </a:r>
            <a:r>
              <a:rPr lang="en-US" sz="2400" dirty="0">
                <a:solidFill>
                  <a:srgbClr val="FF0000"/>
                </a:solidFill>
              </a:rPr>
              <a:t> </a:t>
            </a:r>
            <a:r>
              <a:rPr lang="en-US" sz="2400" dirty="0" err="1">
                <a:solidFill>
                  <a:srgbClr val="FF0000"/>
                </a:solidFill>
              </a:rPr>
              <a:t>hvalene</a:t>
            </a:r>
            <a:r>
              <a:rPr lang="en-US" sz="2400" dirty="0">
                <a:solidFill>
                  <a:srgbClr val="FF0000"/>
                </a:solidFill>
              </a:rPr>
              <a:t>?</a:t>
            </a:r>
          </a:p>
        </p:txBody>
      </p:sp>
      <p:cxnSp>
        <p:nvCxnSpPr>
          <p:cNvPr id="7" name="Straight Arrow Connector 6"/>
          <p:cNvCxnSpPr/>
          <p:nvPr/>
        </p:nvCxnSpPr>
        <p:spPr>
          <a:xfrm>
            <a:off x="4944082" y="2796870"/>
            <a:ext cx="1436354" cy="0"/>
          </a:xfrm>
          <a:prstGeom prst="straightConnector1">
            <a:avLst/>
          </a:prstGeom>
          <a:ln w="57150" cmpd="sng"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 flipV="1">
            <a:off x="5276711" y="3401599"/>
            <a:ext cx="982769" cy="861737"/>
          </a:xfrm>
          <a:prstGeom prst="straightConnector1">
            <a:avLst/>
          </a:prstGeom>
          <a:ln w="57150" cmpd="sng"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067492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838200" y="785368"/>
            <a:ext cx="10515600" cy="1016807"/>
          </a:xfrm>
        </p:spPr>
        <p:txBody>
          <a:bodyPr>
            <a:normAutofit fontScale="90000"/>
          </a:bodyPr>
          <a:lstStyle/>
          <a:p>
            <a:r>
              <a:rPr lang="nb-NO" b="1" dirty="0"/>
              <a:t>Innovasjon er nødvendig for hvalsafari-</a:t>
            </a:r>
            <a:r>
              <a:rPr lang="nb-NO" b="1" dirty="0" err="1"/>
              <a:t>bedrifer</a:t>
            </a:r>
            <a:endParaRPr lang="en-US" b="1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241708" y="1802175"/>
            <a:ext cx="8532491" cy="4921118"/>
          </a:xfrm>
        </p:spPr>
        <p:txBody>
          <a:bodyPr/>
          <a:lstStyle/>
          <a:p>
            <a:r>
              <a:rPr lang="en-US" b="1" dirty="0" err="1"/>
              <a:t>Glocal</a:t>
            </a:r>
            <a:r>
              <a:rPr lang="en-US" dirty="0"/>
              <a:t> </a:t>
            </a:r>
            <a:r>
              <a:rPr lang="en-US" dirty="0" err="1"/>
              <a:t>konkurranse</a:t>
            </a:r>
            <a:r>
              <a:rPr lang="en-US" dirty="0"/>
              <a:t>: </a:t>
            </a:r>
            <a:r>
              <a:rPr lang="en-US" dirty="0" err="1"/>
              <a:t>viktig</a:t>
            </a:r>
            <a:r>
              <a:rPr lang="en-US" dirty="0"/>
              <a:t> </a:t>
            </a:r>
            <a:r>
              <a:rPr lang="en-US" dirty="0" err="1"/>
              <a:t>å</a:t>
            </a:r>
            <a:r>
              <a:rPr lang="en-US" dirty="0"/>
              <a:t> </a:t>
            </a:r>
            <a:r>
              <a:rPr lang="en-US" dirty="0" err="1"/>
              <a:t>bli</a:t>
            </a:r>
            <a:r>
              <a:rPr lang="en-US" dirty="0"/>
              <a:t> sett </a:t>
            </a:r>
            <a:r>
              <a:rPr lang="en-US" dirty="0" err="1"/>
              <a:t>og</a:t>
            </a:r>
            <a:r>
              <a:rPr lang="en-US" dirty="0"/>
              <a:t> </a:t>
            </a:r>
            <a:r>
              <a:rPr lang="en-US" dirty="0" err="1"/>
              <a:t>å</a:t>
            </a:r>
            <a:r>
              <a:rPr lang="en-US" dirty="0"/>
              <a:t> </a:t>
            </a:r>
            <a:r>
              <a:rPr lang="en-US" dirty="0" err="1"/>
              <a:t>være</a:t>
            </a:r>
            <a:r>
              <a:rPr lang="en-US" dirty="0"/>
              <a:t> </a:t>
            </a:r>
            <a:r>
              <a:rPr lang="en-US" dirty="0" err="1"/>
              <a:t>annerledes</a:t>
            </a:r>
            <a:endParaRPr lang="en-US" dirty="0"/>
          </a:p>
          <a:p>
            <a:r>
              <a:rPr lang="en-US" dirty="0" err="1"/>
              <a:t>Naturen</a:t>
            </a:r>
            <a:r>
              <a:rPr lang="en-US" dirty="0"/>
              <a:t>, </a:t>
            </a:r>
            <a:r>
              <a:rPr lang="en-US" dirty="0" err="1"/>
              <a:t>dyr</a:t>
            </a:r>
            <a:r>
              <a:rPr lang="en-US" dirty="0"/>
              <a:t> </a:t>
            </a:r>
            <a:r>
              <a:rPr lang="en-US" dirty="0" err="1"/>
              <a:t>og</a:t>
            </a:r>
            <a:r>
              <a:rPr lang="en-US" dirty="0"/>
              <a:t> </a:t>
            </a:r>
            <a:r>
              <a:rPr lang="en-US" dirty="0" err="1"/>
              <a:t>vær</a:t>
            </a:r>
            <a:r>
              <a:rPr lang="en-US" dirty="0"/>
              <a:t> </a:t>
            </a:r>
            <a:r>
              <a:rPr lang="en-US" dirty="0" err="1"/>
              <a:t>er</a:t>
            </a:r>
            <a:r>
              <a:rPr lang="en-US" dirty="0"/>
              <a:t> </a:t>
            </a:r>
            <a:r>
              <a:rPr lang="en-US" dirty="0" err="1"/>
              <a:t>uforutsigbare</a:t>
            </a:r>
            <a:endParaRPr lang="en-US" dirty="0"/>
          </a:p>
          <a:p>
            <a:r>
              <a:rPr lang="en-US" dirty="0" err="1"/>
              <a:t>Å</a:t>
            </a:r>
            <a:r>
              <a:rPr lang="en-US" dirty="0"/>
              <a:t> </a:t>
            </a:r>
            <a:r>
              <a:rPr lang="en-US" dirty="0" err="1"/>
              <a:t>finne</a:t>
            </a:r>
            <a:r>
              <a:rPr lang="en-US" dirty="0"/>
              <a:t> </a:t>
            </a:r>
            <a:r>
              <a:rPr lang="en-US" dirty="0" err="1"/>
              <a:t>måter</a:t>
            </a:r>
            <a:r>
              <a:rPr lang="en-US" dirty="0"/>
              <a:t> </a:t>
            </a:r>
            <a:r>
              <a:rPr lang="en-US" dirty="0" err="1"/>
              <a:t>å</a:t>
            </a:r>
            <a:r>
              <a:rPr lang="en-US" dirty="0"/>
              <a:t> </a:t>
            </a:r>
            <a:r>
              <a:rPr lang="en-US" dirty="0" err="1"/>
              <a:t>kunne</a:t>
            </a:r>
            <a:r>
              <a:rPr lang="en-US" dirty="0"/>
              <a:t> </a:t>
            </a:r>
            <a:r>
              <a:rPr lang="en-US" dirty="0" err="1"/>
              <a:t>bruke</a:t>
            </a:r>
            <a:r>
              <a:rPr lang="en-US" dirty="0"/>
              <a:t> </a:t>
            </a:r>
            <a:r>
              <a:rPr lang="en-US" dirty="0" err="1"/>
              <a:t>investeringer</a:t>
            </a:r>
            <a:r>
              <a:rPr lang="en-US" dirty="0"/>
              <a:t> </a:t>
            </a:r>
            <a:r>
              <a:rPr lang="en-US" dirty="0" err="1"/>
              <a:t>hele</a:t>
            </a:r>
            <a:r>
              <a:rPr lang="en-US" dirty="0"/>
              <a:t> </a:t>
            </a:r>
            <a:r>
              <a:rPr lang="en-US" dirty="0" err="1"/>
              <a:t>året</a:t>
            </a:r>
            <a:endParaRPr lang="en-US" dirty="0"/>
          </a:p>
          <a:p>
            <a:r>
              <a:rPr lang="en-US" dirty="0"/>
              <a:t>Nye </a:t>
            </a:r>
            <a:r>
              <a:rPr lang="en-US" dirty="0" err="1"/>
              <a:t>typer</a:t>
            </a:r>
            <a:r>
              <a:rPr lang="en-US" dirty="0"/>
              <a:t> </a:t>
            </a:r>
            <a:r>
              <a:rPr lang="en-US" dirty="0" err="1"/>
              <a:t>kunder</a:t>
            </a:r>
            <a:r>
              <a:rPr lang="en-US" dirty="0"/>
              <a:t> </a:t>
            </a:r>
            <a:r>
              <a:rPr lang="en-US" dirty="0" err="1"/>
              <a:t>og</a:t>
            </a:r>
            <a:r>
              <a:rPr lang="en-US" dirty="0"/>
              <a:t> </a:t>
            </a:r>
            <a:r>
              <a:rPr lang="en-US" dirty="0" err="1"/>
              <a:t>kulturer</a:t>
            </a:r>
            <a:endParaRPr lang="en-US" dirty="0"/>
          </a:p>
          <a:p>
            <a:r>
              <a:rPr lang="en-US" dirty="0" err="1"/>
              <a:t>Miljøbevissthet</a:t>
            </a:r>
            <a:endParaRPr lang="en-US" dirty="0"/>
          </a:p>
          <a:p>
            <a:r>
              <a:rPr lang="en-US" dirty="0" err="1"/>
              <a:t>Prisene</a:t>
            </a:r>
            <a:r>
              <a:rPr lang="en-US" dirty="0"/>
              <a:t> </a:t>
            </a:r>
            <a:r>
              <a:rPr lang="en-US" dirty="0" err="1"/>
              <a:t>på</a:t>
            </a:r>
            <a:r>
              <a:rPr lang="en-US" dirty="0"/>
              <a:t> </a:t>
            </a:r>
            <a:r>
              <a:rPr lang="en-US" dirty="0" err="1"/>
              <a:t>drivstoff</a:t>
            </a:r>
            <a:endParaRPr lang="en-US" dirty="0"/>
          </a:p>
          <a:p>
            <a:r>
              <a:rPr lang="en-US" dirty="0"/>
              <a:t>Nye </a:t>
            </a:r>
            <a:r>
              <a:rPr lang="en-US" dirty="0" err="1"/>
              <a:t>regler</a:t>
            </a:r>
            <a:r>
              <a:rPr lang="en-US" dirty="0"/>
              <a:t> </a:t>
            </a:r>
            <a:r>
              <a:rPr lang="en-US" dirty="0" err="1"/>
              <a:t>og</a:t>
            </a:r>
            <a:r>
              <a:rPr lang="en-US" dirty="0"/>
              <a:t> </a:t>
            </a:r>
            <a:r>
              <a:rPr lang="en-US" dirty="0" err="1"/>
              <a:t>forskrifter</a:t>
            </a:r>
            <a:endParaRPr lang="en-US" dirty="0"/>
          </a:p>
          <a:p>
            <a:r>
              <a:rPr lang="en-US" dirty="0" err="1"/>
              <a:t>Klimaendringer</a:t>
            </a:r>
            <a:endParaRPr lang="en-US" dirty="0"/>
          </a:p>
          <a:p>
            <a:endParaRPr lang="en-US" dirty="0"/>
          </a:p>
        </p:txBody>
      </p:sp>
      <p:pic>
        <p:nvPicPr>
          <p:cNvPr id="4" name="Picture 3" descr="whale 2.jp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474363" y="1894695"/>
            <a:ext cx="3448253" cy="4597670"/>
          </a:xfrm>
          <a:prstGeom prst="rect">
            <a:avLst/>
          </a:prstGeom>
          <a:effectLst>
            <a:glow rad="101600">
              <a:schemeClr val="tx1">
                <a:alpha val="75000"/>
              </a:schemeClr>
            </a:glow>
          </a:effectLst>
        </p:spPr>
      </p:pic>
    </p:spTree>
    <p:extLst>
      <p:ext uri="{BB962C8B-B14F-4D97-AF65-F5344CB8AC3E}">
        <p14:creationId xmlns:p14="http://schemas.microsoft.com/office/powerpoint/2010/main" val="8406065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838200" y="1116794"/>
            <a:ext cx="10515600" cy="918836"/>
          </a:xfrm>
        </p:spPr>
        <p:txBody>
          <a:bodyPr/>
          <a:lstStyle/>
          <a:p>
            <a:r>
              <a:rPr lang="nb-NO" b="1" dirty="0"/>
              <a:t>Eksempler av innovasjon i hvalsafari bedrifter</a:t>
            </a:r>
            <a:endParaRPr lang="en-US" b="1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838200" y="2035629"/>
            <a:ext cx="6912429" cy="4423227"/>
          </a:xfrm>
        </p:spPr>
        <p:txBody>
          <a:bodyPr>
            <a:normAutofit fontScale="92500" lnSpcReduction="20000"/>
          </a:bodyPr>
          <a:lstStyle/>
          <a:p>
            <a:r>
              <a:rPr lang="en-US" sz="2200" b="1" dirty="0"/>
              <a:t>Product </a:t>
            </a:r>
          </a:p>
          <a:p>
            <a:pPr marL="457200" lvl="1" indent="0">
              <a:buNone/>
            </a:pPr>
            <a:r>
              <a:rPr lang="en-US" sz="2200" i="1" dirty="0"/>
              <a:t>Mid night sun whale-watching</a:t>
            </a:r>
          </a:p>
          <a:p>
            <a:pPr marL="457200" lvl="1" indent="0">
              <a:buNone/>
            </a:pPr>
            <a:r>
              <a:rPr lang="en-US" sz="2200" i="1" dirty="0"/>
              <a:t>Big whale-trip with fast Zodiac</a:t>
            </a:r>
          </a:p>
          <a:p>
            <a:pPr marL="457200" lvl="1" indent="0">
              <a:buNone/>
            </a:pPr>
            <a:r>
              <a:rPr lang="en-US" sz="2200" i="1" dirty="0"/>
              <a:t>Whales and Sails</a:t>
            </a:r>
          </a:p>
          <a:p>
            <a:pPr marL="457200" lvl="1" indent="0">
              <a:buNone/>
            </a:pPr>
            <a:r>
              <a:rPr lang="en-US" sz="2200" i="1" dirty="0" err="1"/>
              <a:t>Snorkling</a:t>
            </a:r>
            <a:r>
              <a:rPr lang="en-US" sz="2200" i="1" dirty="0"/>
              <a:t> / Swimming with whales</a:t>
            </a:r>
          </a:p>
          <a:p>
            <a:r>
              <a:rPr lang="en-US" sz="2200" b="1" dirty="0"/>
              <a:t>Storytelling</a:t>
            </a:r>
          </a:p>
          <a:p>
            <a:pPr marL="457200" lvl="1" indent="0">
              <a:buNone/>
            </a:pPr>
            <a:r>
              <a:rPr lang="en-US" sz="2200" i="1" dirty="0"/>
              <a:t>Who are we?  Who are the whales?</a:t>
            </a:r>
          </a:p>
          <a:p>
            <a:r>
              <a:rPr lang="en-US" sz="2200" b="1" dirty="0"/>
              <a:t>Process</a:t>
            </a:r>
          </a:p>
          <a:p>
            <a:pPr marL="457200" lvl="1" indent="0">
              <a:buNone/>
            </a:pPr>
            <a:r>
              <a:rPr lang="en-US" sz="2200" i="1" dirty="0"/>
              <a:t>More comfort: warm suits and sea-sickness pills for everybody</a:t>
            </a:r>
          </a:p>
          <a:p>
            <a:pPr marL="457200" lvl="1" indent="0">
              <a:buNone/>
            </a:pPr>
            <a:r>
              <a:rPr lang="en-US" sz="2200" i="1" dirty="0"/>
              <a:t>New ways of finding whales with hydrophones</a:t>
            </a:r>
          </a:p>
          <a:p>
            <a:r>
              <a:rPr lang="en-US" sz="2200" b="1" dirty="0"/>
              <a:t>Management</a:t>
            </a:r>
          </a:p>
          <a:p>
            <a:pPr marL="457200" lvl="1" indent="0">
              <a:buNone/>
            </a:pPr>
            <a:r>
              <a:rPr lang="en-US" sz="2200" i="1" dirty="0"/>
              <a:t>Environmental management system</a:t>
            </a:r>
          </a:p>
          <a:p>
            <a:r>
              <a:rPr lang="en-US" sz="2200" b="1" dirty="0"/>
              <a:t>Marketing</a:t>
            </a:r>
          </a:p>
          <a:p>
            <a:pPr marL="457200" lvl="1" indent="0">
              <a:buNone/>
            </a:pPr>
            <a:r>
              <a:rPr lang="en-US" sz="2200" i="1" dirty="0"/>
              <a:t>Blogs; online booking systems; videos; social media etc.</a:t>
            </a:r>
          </a:p>
          <a:p>
            <a:endParaRPr lang="en-US" dirty="0"/>
          </a:p>
        </p:txBody>
      </p:sp>
      <p:pic>
        <p:nvPicPr>
          <p:cNvPr id="4" name="Bild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01709" y="2035630"/>
            <a:ext cx="3743268" cy="28105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8001709" y="5127585"/>
            <a:ext cx="374326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i="1" dirty="0" err="1">
                <a:solidFill>
                  <a:srgbClr val="FF0000"/>
                </a:solidFill>
              </a:rPr>
              <a:t>Hvor</a:t>
            </a:r>
            <a:r>
              <a:rPr lang="en-US" sz="2400" b="1" i="1" dirty="0">
                <a:solidFill>
                  <a:srgbClr val="FF0000"/>
                </a:solidFill>
              </a:rPr>
              <a:t> </a:t>
            </a:r>
            <a:r>
              <a:rPr lang="en-US" sz="2400" b="1" i="1" dirty="0" err="1">
                <a:solidFill>
                  <a:srgbClr val="FF0000"/>
                </a:solidFill>
              </a:rPr>
              <a:t>finner</a:t>
            </a:r>
            <a:r>
              <a:rPr lang="en-US" sz="2400" b="1" i="1" dirty="0">
                <a:solidFill>
                  <a:srgbClr val="FF0000"/>
                </a:solidFill>
              </a:rPr>
              <a:t> </a:t>
            </a:r>
            <a:r>
              <a:rPr lang="en-US" sz="2400" b="1" i="1" dirty="0" err="1">
                <a:solidFill>
                  <a:srgbClr val="FF0000"/>
                </a:solidFill>
              </a:rPr>
              <a:t>bedriftene</a:t>
            </a:r>
            <a:r>
              <a:rPr lang="en-US" sz="2400" b="1" i="1" dirty="0">
                <a:solidFill>
                  <a:srgbClr val="FF0000"/>
                </a:solidFill>
              </a:rPr>
              <a:t> </a:t>
            </a:r>
            <a:r>
              <a:rPr lang="en-US" sz="2400" b="1" i="1" dirty="0" err="1">
                <a:solidFill>
                  <a:srgbClr val="FF0000"/>
                </a:solidFill>
              </a:rPr>
              <a:t>motivasjon</a:t>
            </a:r>
            <a:r>
              <a:rPr lang="en-US" sz="2400" b="1" i="1" dirty="0">
                <a:solidFill>
                  <a:srgbClr val="FF0000"/>
                </a:solidFill>
              </a:rPr>
              <a:t> </a:t>
            </a:r>
            <a:r>
              <a:rPr lang="en-US" sz="2400" b="1" i="1" dirty="0" err="1">
                <a:solidFill>
                  <a:srgbClr val="FF0000"/>
                </a:solidFill>
              </a:rPr>
              <a:t>og</a:t>
            </a:r>
            <a:r>
              <a:rPr lang="en-US" sz="2400" b="1" i="1" dirty="0">
                <a:solidFill>
                  <a:srgbClr val="FF0000"/>
                </a:solidFill>
              </a:rPr>
              <a:t> </a:t>
            </a:r>
            <a:r>
              <a:rPr lang="en-US" sz="2400" b="1" i="1" dirty="0" err="1">
                <a:solidFill>
                  <a:srgbClr val="FF0000"/>
                </a:solidFill>
              </a:rPr>
              <a:t>kunnskap</a:t>
            </a:r>
            <a:r>
              <a:rPr lang="en-US" sz="2400" b="1" i="1" dirty="0">
                <a:solidFill>
                  <a:srgbClr val="FF0000"/>
                </a:solidFill>
              </a:rPr>
              <a:t> </a:t>
            </a:r>
            <a:r>
              <a:rPr lang="en-US" sz="2400" b="1" i="1" dirty="0" err="1">
                <a:solidFill>
                  <a:srgbClr val="FF0000"/>
                </a:solidFill>
              </a:rPr>
              <a:t>til</a:t>
            </a:r>
            <a:r>
              <a:rPr lang="en-US" sz="2400" b="1" i="1" dirty="0">
                <a:solidFill>
                  <a:srgbClr val="FF0000"/>
                </a:solidFill>
              </a:rPr>
              <a:t> </a:t>
            </a:r>
            <a:r>
              <a:rPr lang="en-US" sz="2400" b="1" i="1" dirty="0" err="1">
                <a:solidFill>
                  <a:srgbClr val="FF0000"/>
                </a:solidFill>
              </a:rPr>
              <a:t>innovasjon</a:t>
            </a:r>
            <a:r>
              <a:rPr lang="en-US" sz="2400" b="1" i="1" dirty="0">
                <a:solidFill>
                  <a:srgbClr val="FF0000"/>
                </a:solidFill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146087137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392" y="822353"/>
            <a:ext cx="10972800" cy="1143000"/>
          </a:xfrm>
        </p:spPr>
        <p:txBody>
          <a:bodyPr>
            <a:noAutofit/>
          </a:bodyPr>
          <a:lstStyle/>
          <a:p>
            <a:pPr>
              <a:spcBef>
                <a:spcPts val="0"/>
              </a:spcBef>
              <a:defRPr/>
            </a:pPr>
            <a:br>
              <a:rPr lang="en-US" sz="3200" dirty="0">
                <a:solidFill>
                  <a:srgbClr val="000000"/>
                </a:solidFill>
              </a:rPr>
            </a:br>
            <a:r>
              <a:rPr lang="en-US" sz="3600" b="1" dirty="0">
                <a:solidFill>
                  <a:srgbClr val="000000"/>
                </a:solidFill>
              </a:rPr>
              <a:t> </a:t>
            </a:r>
            <a:r>
              <a:rPr lang="en-US" sz="3600" b="1" dirty="0">
                <a:solidFill>
                  <a:srgbClr val="000000"/>
                </a:solidFill>
                <a:latin typeface="+mn-lt"/>
              </a:rPr>
              <a:t>Science and Industry: Sharing knowledge for Innovation (Hoarau and Kline, 2014) </a:t>
            </a:r>
            <a:br>
              <a:rPr lang="en-US" sz="3600" b="1" dirty="0">
                <a:solidFill>
                  <a:srgbClr val="000000"/>
                </a:solidFill>
                <a:latin typeface="+mn-lt"/>
              </a:rPr>
            </a:br>
            <a:endParaRPr lang="en-US" sz="3600" dirty="0"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2577293"/>
            <a:ext cx="10515600" cy="3879951"/>
          </a:xfrm>
        </p:spPr>
        <p:txBody>
          <a:bodyPr>
            <a:normAutofit fontScale="40000" lnSpcReduction="20000"/>
          </a:bodyPr>
          <a:lstStyle/>
          <a:p>
            <a:r>
              <a:rPr lang="en-US" sz="4500" dirty="0"/>
              <a:t>The tourism experience as locus of  knowledge sharing and value co-creation by those involved in the practice</a:t>
            </a:r>
          </a:p>
          <a:p>
            <a:endParaRPr lang="en-US" sz="4500" dirty="0"/>
          </a:p>
          <a:p>
            <a:r>
              <a:rPr lang="en-US" sz="4500" dirty="0"/>
              <a:t>By strategically reflecting upon knowledge acquired in practice, tourism innovators can incorporate this knowledge into innovation processes (</a:t>
            </a:r>
            <a:r>
              <a:rPr lang="en-US" sz="4500" dirty="0" err="1"/>
              <a:t>Sundbo</a:t>
            </a:r>
            <a:r>
              <a:rPr lang="en-US" sz="4500" dirty="0"/>
              <a:t> &amp; </a:t>
            </a:r>
            <a:r>
              <a:rPr lang="en-US" sz="4500" dirty="0" err="1"/>
              <a:t>Fuglsang</a:t>
            </a:r>
            <a:r>
              <a:rPr lang="en-US" sz="4500" dirty="0"/>
              <a:t>, 2002). </a:t>
            </a:r>
          </a:p>
          <a:p>
            <a:endParaRPr lang="en-US" sz="4500" dirty="0"/>
          </a:p>
          <a:p>
            <a:r>
              <a:rPr lang="en-US" sz="4500" dirty="0"/>
              <a:t>Focus on the role of scientists as external source of knowledge in co-creation processes in tourism</a:t>
            </a:r>
          </a:p>
          <a:p>
            <a:endParaRPr lang="en-US" sz="4500" dirty="0"/>
          </a:p>
          <a:p>
            <a:pPr lvl="0"/>
            <a:r>
              <a:rPr lang="en-US" sz="4500" dirty="0">
                <a:solidFill>
                  <a:srgbClr val="000000"/>
                </a:solidFill>
              </a:rPr>
              <a:t>Long term interaction, sharing tacit knowledge and building social capital between scientists and tourism businesses facilitates the absorption of research-based knowledge in tourism innovation</a:t>
            </a:r>
          </a:p>
          <a:p>
            <a:pPr lvl="0"/>
            <a:endParaRPr lang="en-US" sz="4500" dirty="0">
              <a:solidFill>
                <a:srgbClr val="000000"/>
              </a:solidFill>
            </a:endParaRPr>
          </a:p>
          <a:p>
            <a:r>
              <a:rPr lang="en-US" sz="4500" dirty="0">
                <a:solidFill>
                  <a:srgbClr val="000000"/>
                </a:solidFill>
              </a:rPr>
              <a:t>Model of innovation through co-creation</a:t>
            </a:r>
          </a:p>
          <a:p>
            <a:pPr lvl="0"/>
            <a:endParaRPr lang="en-US" dirty="0">
              <a:solidFill>
                <a:srgbClr val="000000"/>
              </a:solidFill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458300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figure1_jan2014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716804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b="1" dirty="0"/>
              <a:t>Hva er viktig for vellykket innovasjon?</a:t>
            </a:r>
            <a:endParaRPr lang="en-US" b="1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241710" y="1948543"/>
            <a:ext cx="8494008" cy="4010555"/>
          </a:xfrm>
        </p:spPr>
        <p:txBody>
          <a:bodyPr>
            <a:normAutofit lnSpcReduction="10000"/>
          </a:bodyPr>
          <a:lstStyle/>
          <a:p>
            <a:r>
              <a:rPr lang="nb-NO" dirty="0"/>
              <a:t>Kunnskapsdeling (i praksis)</a:t>
            </a:r>
          </a:p>
          <a:p>
            <a:pPr lvl="1"/>
            <a:r>
              <a:rPr lang="nb-NO" dirty="0"/>
              <a:t>Hvalsafari : interaksjon med turister</a:t>
            </a:r>
          </a:p>
          <a:p>
            <a:pPr lvl="1"/>
            <a:r>
              <a:rPr lang="nb-NO" dirty="0"/>
              <a:t>Forskningsaktiviteter : samspill med forskere</a:t>
            </a:r>
          </a:p>
          <a:p>
            <a:pPr lvl="1"/>
            <a:r>
              <a:rPr lang="nb-NO" dirty="0"/>
              <a:t>Møter, seminarer, sammenkomster </a:t>
            </a:r>
            <a:r>
              <a:rPr lang="nb-NO" dirty="0" err="1"/>
              <a:t>etc</a:t>
            </a:r>
            <a:r>
              <a:rPr lang="nb-NO" dirty="0"/>
              <a:t> .: samspill med ansatte</a:t>
            </a:r>
          </a:p>
          <a:p>
            <a:pPr lvl="1"/>
            <a:r>
              <a:rPr lang="nb-NO" dirty="0"/>
              <a:t>Destinasjonsutvikling : samspill med aktørene i lokalsamfunnet </a:t>
            </a:r>
          </a:p>
          <a:p>
            <a:pPr lvl="1"/>
            <a:r>
              <a:rPr lang="nb-NO" dirty="0"/>
              <a:t>Besøk kollegaer: se hva andre gjør med hvalsafari</a:t>
            </a:r>
          </a:p>
          <a:p>
            <a:pPr lvl="1"/>
            <a:r>
              <a:rPr lang="nb-NO" dirty="0"/>
              <a:t>Politisk aktivisme: samspill med frivillige organisasjoner som IFAW, Bellona, Greenpeace etc.</a:t>
            </a:r>
          </a:p>
          <a:p>
            <a:r>
              <a:rPr lang="nb-NO" dirty="0"/>
              <a:t>Strategiske refleksjoner på ny lært kunnskap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89397" y="2442356"/>
            <a:ext cx="3409824" cy="29977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39810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b="1" dirty="0"/>
              <a:t>Hva er viktig for vellykket innovasjon?</a:t>
            </a:r>
            <a:endParaRPr lang="en-US" b="1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241710" y="1948543"/>
            <a:ext cx="8494008" cy="4010555"/>
          </a:xfrm>
        </p:spPr>
        <p:txBody>
          <a:bodyPr>
            <a:normAutofit/>
          </a:bodyPr>
          <a:lstStyle/>
          <a:p>
            <a:r>
              <a:rPr lang="nb-NO" dirty="0" err="1"/>
              <a:t>Authenticity</a:t>
            </a:r>
            <a:endParaRPr lang="nb-NO" dirty="0"/>
          </a:p>
          <a:p>
            <a:r>
              <a:rPr lang="nb-NO" dirty="0"/>
              <a:t>Values</a:t>
            </a:r>
          </a:p>
          <a:p>
            <a:r>
              <a:rPr lang="nb-NO" dirty="0" err="1"/>
              <a:t>Originality</a:t>
            </a:r>
            <a:endParaRPr lang="nb-NO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89397" y="2442356"/>
            <a:ext cx="3409824" cy="29977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10888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090262"/>
            <a:ext cx="10972800" cy="720080"/>
          </a:xfrm>
        </p:spPr>
        <p:txBody>
          <a:bodyPr>
            <a:normAutofit fontScale="90000"/>
          </a:bodyPr>
          <a:lstStyle/>
          <a:p>
            <a:r>
              <a:rPr lang="en-US" sz="4000" b="1" dirty="0">
                <a:solidFill>
                  <a:srgbClr val="000000"/>
                </a:solidFill>
                <a:latin typeface="+mn-lt"/>
              </a:rPr>
              <a:t>Values and concern: drivers of innovation in experience-based tourism </a:t>
            </a:r>
            <a:r>
              <a:rPr lang="en-US" sz="4000" b="1">
                <a:solidFill>
                  <a:srgbClr val="000000"/>
                </a:solidFill>
                <a:latin typeface="+mn-lt"/>
              </a:rPr>
              <a:t>(Hoarau-Heemstra </a:t>
            </a:r>
            <a:r>
              <a:rPr lang="en-US" sz="4000" b="1" dirty="0">
                <a:solidFill>
                  <a:srgbClr val="000000"/>
                </a:solidFill>
                <a:latin typeface="+mn-lt"/>
              </a:rPr>
              <a:t>and </a:t>
            </a:r>
            <a:r>
              <a:rPr lang="en-US" sz="4000" b="1" dirty="0" err="1">
                <a:solidFill>
                  <a:srgbClr val="000000"/>
                </a:solidFill>
                <a:latin typeface="+mn-lt"/>
              </a:rPr>
              <a:t>Eide</a:t>
            </a:r>
            <a:r>
              <a:rPr lang="en-US" sz="4000" b="1" dirty="0">
                <a:solidFill>
                  <a:srgbClr val="000000"/>
                </a:solidFill>
                <a:latin typeface="+mn-lt"/>
              </a:rPr>
              <a:t>, 2016)</a:t>
            </a:r>
            <a:br>
              <a:rPr lang="en-US" sz="3100" dirty="0">
                <a:solidFill>
                  <a:srgbClr val="000000"/>
                </a:solidFill>
                <a:latin typeface="+mn-lt"/>
              </a:rPr>
            </a:br>
            <a:r>
              <a:rPr lang="en-US" b="1" dirty="0"/>
              <a:t>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marL="285750" lvl="0" indent="-285750">
              <a:buFont typeface="Arial"/>
              <a:buChar char="•"/>
            </a:pPr>
            <a:r>
              <a:rPr lang="en-US" dirty="0">
                <a:solidFill>
                  <a:schemeClr val="dk1"/>
                </a:solidFill>
              </a:rPr>
              <a:t>Discussion of how values &amp; concern influence behavior  of innovators and drive innovation processes</a:t>
            </a:r>
          </a:p>
          <a:p>
            <a:pPr marL="285750" lvl="0" indent="-285750">
              <a:buFont typeface="Arial"/>
              <a:buChar char="•"/>
            </a:pPr>
            <a:endParaRPr lang="en-US" dirty="0">
              <a:solidFill>
                <a:schemeClr val="dk1"/>
              </a:solidFill>
            </a:endParaRPr>
          </a:p>
          <a:p>
            <a:pPr marL="285750" lvl="0" indent="-285750">
              <a:buFont typeface="Arial"/>
              <a:buChar char="•"/>
            </a:pPr>
            <a:r>
              <a:rPr lang="en-US" dirty="0">
                <a:solidFill>
                  <a:schemeClr val="dk1"/>
                </a:solidFill>
              </a:rPr>
              <a:t>Demonstration and discussion of how values and concerns motivate tourism businesses in a certain direction through innovation</a:t>
            </a:r>
          </a:p>
          <a:p>
            <a:pPr marL="285750" lvl="0" indent="-285750"/>
            <a:endParaRPr lang="en-US" dirty="0">
              <a:solidFill>
                <a:schemeClr val="dk1"/>
              </a:solidFill>
            </a:endParaRPr>
          </a:p>
          <a:p>
            <a:pPr marL="742950" lvl="1" indent="-285750"/>
            <a:r>
              <a:rPr lang="en-US" dirty="0">
                <a:solidFill>
                  <a:schemeClr val="dk1"/>
                </a:solidFill>
              </a:rPr>
              <a:t>Concern is: </a:t>
            </a:r>
            <a:r>
              <a:rPr lang="en-US" dirty="0"/>
              <a:t>a matter of interest or importance to someone</a:t>
            </a:r>
            <a:endParaRPr lang="en-US" dirty="0">
              <a:solidFill>
                <a:schemeClr val="dk1"/>
              </a:solidFill>
            </a:endParaRPr>
          </a:p>
          <a:p>
            <a:pPr marL="742950" lvl="1" indent="-285750"/>
            <a:r>
              <a:rPr lang="en-US" dirty="0">
                <a:solidFill>
                  <a:schemeClr val="dk1"/>
                </a:solidFill>
              </a:rPr>
              <a:t>Values as innovation signature</a:t>
            </a:r>
          </a:p>
          <a:p>
            <a:pPr marL="742950" lvl="1" indent="-285750"/>
            <a:r>
              <a:rPr lang="en-US" dirty="0">
                <a:solidFill>
                  <a:schemeClr val="dk1"/>
                </a:solidFill>
              </a:rPr>
              <a:t>Concerns as practical expressions of values</a:t>
            </a:r>
          </a:p>
          <a:p>
            <a:pPr marL="285750" indent="-285750"/>
            <a:endParaRPr lang="en-US" dirty="0">
              <a:solidFill>
                <a:schemeClr val="dk1"/>
              </a:solidFill>
            </a:endParaRPr>
          </a:p>
          <a:p>
            <a:pPr marL="285750" lvl="0" indent="-285750">
              <a:buFont typeface="Arial"/>
              <a:buChar char="•"/>
            </a:pPr>
            <a:r>
              <a:rPr lang="en-US" dirty="0">
                <a:solidFill>
                  <a:schemeClr val="dk1"/>
                </a:solidFill>
              </a:rPr>
              <a:t>Presentation of four types of concern (each with subtypes) that can drive innovation processes in nature-based experience tourism. Innovation examples are provided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64518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theme1.xml><?xml version="1.0" encoding="utf-8"?>
<a:theme xmlns:a="http://schemas.openxmlformats.org/drawingml/2006/main" name="Egendefinert utforming">
  <a:themeElements>
    <a:clrScheme name="Blue Green">
      <a:dk1>
        <a:sysClr val="windowText" lastClr="000000"/>
      </a:dk1>
      <a:lt1>
        <a:sysClr val="window" lastClr="FFFFFF"/>
      </a:lt1>
      <a:dk2>
        <a:srgbClr val="373545"/>
      </a:dk2>
      <a:lt2>
        <a:srgbClr val="CEDBE6"/>
      </a:lt2>
      <a:accent1>
        <a:srgbClr val="3494BA"/>
      </a:accent1>
      <a:accent2>
        <a:srgbClr val="58B6C0"/>
      </a:accent2>
      <a:accent3>
        <a:srgbClr val="75BDA7"/>
      </a:accent3>
      <a:accent4>
        <a:srgbClr val="7A8C8E"/>
      </a:accent4>
      <a:accent5>
        <a:srgbClr val="84ACB6"/>
      </a:accent5>
      <a:accent6>
        <a:srgbClr val="2683C6"/>
      </a:accent6>
      <a:hlink>
        <a:srgbClr val="6B9F25"/>
      </a:hlink>
      <a:folHlink>
        <a:srgbClr val="9F6715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Pmal_Nord_norsk" id="{E939FE68-6936-2444-980E-DE3E202D78C1}" vid="{AD3E84E4-923A-B740-A5A9-347B786F8A81}"/>
    </a:ext>
  </a:extLst>
</a:theme>
</file>

<file path=ppt/theme/theme2.xml><?xml version="1.0" encoding="utf-8"?>
<a:theme xmlns:a="http://schemas.openxmlformats.org/drawingml/2006/main" name="1_Egendefinert utforming">
  <a:themeElements>
    <a:clrScheme name="Blue Green">
      <a:dk1>
        <a:sysClr val="windowText" lastClr="000000"/>
      </a:dk1>
      <a:lt1>
        <a:sysClr val="window" lastClr="FFFFFF"/>
      </a:lt1>
      <a:dk2>
        <a:srgbClr val="373545"/>
      </a:dk2>
      <a:lt2>
        <a:srgbClr val="CEDBE6"/>
      </a:lt2>
      <a:accent1>
        <a:srgbClr val="3494BA"/>
      </a:accent1>
      <a:accent2>
        <a:srgbClr val="58B6C0"/>
      </a:accent2>
      <a:accent3>
        <a:srgbClr val="75BDA7"/>
      </a:accent3>
      <a:accent4>
        <a:srgbClr val="7A8C8E"/>
      </a:accent4>
      <a:accent5>
        <a:srgbClr val="84ACB6"/>
      </a:accent5>
      <a:accent6>
        <a:srgbClr val="2683C6"/>
      </a:accent6>
      <a:hlink>
        <a:srgbClr val="6B9F25"/>
      </a:hlink>
      <a:folHlink>
        <a:srgbClr val="9F6715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Pmal_Nord_norsk" id="{E939FE68-6936-2444-980E-DE3E202D78C1}" vid="{F103C204-BF40-3E4A-904A-D5A92135AEEC}"/>
    </a:ext>
  </a:extLst>
</a:theme>
</file>

<file path=ppt/theme/theme3.xml><?xml version="1.0" encoding="utf-8"?>
<a:theme xmlns:a="http://schemas.openxmlformats.org/drawingml/2006/main" name="1_Office-tema">
  <a:themeElements>
    <a:clrScheme name="Blue Green">
      <a:dk1>
        <a:sysClr val="windowText" lastClr="000000"/>
      </a:dk1>
      <a:lt1>
        <a:sysClr val="window" lastClr="FFFFFF"/>
      </a:lt1>
      <a:dk2>
        <a:srgbClr val="373545"/>
      </a:dk2>
      <a:lt2>
        <a:srgbClr val="CEDBE6"/>
      </a:lt2>
      <a:accent1>
        <a:srgbClr val="3494BA"/>
      </a:accent1>
      <a:accent2>
        <a:srgbClr val="58B6C0"/>
      </a:accent2>
      <a:accent3>
        <a:srgbClr val="75BDA7"/>
      </a:accent3>
      <a:accent4>
        <a:srgbClr val="7A8C8E"/>
      </a:accent4>
      <a:accent5>
        <a:srgbClr val="84ACB6"/>
      </a:accent5>
      <a:accent6>
        <a:srgbClr val="2683C6"/>
      </a:accent6>
      <a:hlink>
        <a:srgbClr val="6B9F25"/>
      </a:hlink>
      <a:folHlink>
        <a:srgbClr val="9F6715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 2701.potx" id="{C375FCD5-E390-4C3B-8475-05DF54E67A86}" vid="{4E4B5C19-D16F-4145-98F8-2EFFCD35BAF2}"/>
    </a:ext>
  </a:extLst>
</a:theme>
</file>

<file path=ppt/theme/theme4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4888568379483D4E867A0C63E0CDC9CF" ma:contentTypeVersion="3" ma:contentTypeDescription="Opprett et nytt dokument." ma:contentTypeScope="" ma:versionID="9f98cada6554589e245119cb9487a3fe">
  <xsd:schema xmlns:xsd="http://www.w3.org/2001/XMLSchema" xmlns:xs="http://www.w3.org/2001/XMLSchema" xmlns:p="http://schemas.microsoft.com/office/2006/metadata/properties" xmlns:ns1="http://schemas.microsoft.com/sharepoint/v3" xmlns:ns2="73051fd9-4e97-408e-94f7-903861a0153e" targetNamespace="http://schemas.microsoft.com/office/2006/metadata/properties" ma:root="true" ma:fieldsID="99bc2963e01fc003f90fdf2f27a5a015" ns1:_="" ns2:_="">
    <xsd:import namespace="http://schemas.microsoft.com/sharepoint/v3"/>
    <xsd:import namespace="73051fd9-4e97-408e-94f7-903861a0153e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  <xsd:element ref="ns2:SharedWithUsers" minOccurs="0"/>
                <xsd:element ref="ns2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8" nillable="true" ma:displayName="Planlagt startdato" ma:description="Planlagt startdato er en områdekolonne som opprettes av publiseringsfunksjonen. Den brukes til å angi dato og klokkeslett for når denne siden vises for første gang for besøkende på området." ma:hidden="true" ma:internalName="PublishingStartDate">
      <xsd:simpleType>
        <xsd:restriction base="dms:Unknown"/>
      </xsd:simpleType>
    </xsd:element>
    <xsd:element name="PublishingExpirationDate" ma:index="9" nillable="true" ma:displayName="Planlagt utløpsdato" ma:description="Planlagt sluttdato er en områdekolonne som opprettes av publiseringsfunksjonen. Den brukes til å angi dato og klokkeslett for når denne siden ikke lenger vises for besøkende på området." ma:hidden="true" ma:internalName="PublishingExpirationDat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3051fd9-4e97-408e-94f7-903861a0153e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Delt med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Delingsdetaljer" ma:description="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nholdstype"/>
        <xsd:element ref="dc:title" minOccurs="0" maxOccurs="1" ma:index="4" ma:displayName="Tit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ublishingExpirationDate xmlns="http://schemas.microsoft.com/sharepoint/v3" xsi:nil="true"/>
    <PublishingStartDate xmlns="http://schemas.microsoft.com/sharepoint/v3" xsi:nil="true"/>
  </documentManagement>
</p:properties>
</file>

<file path=customXml/itemProps1.xml><?xml version="1.0" encoding="utf-8"?>
<ds:datastoreItem xmlns:ds="http://schemas.openxmlformats.org/officeDocument/2006/customXml" ds:itemID="{45C7DEFE-8538-42D4-8413-1614303FAB63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73051fd9-4e97-408e-94f7-903861a0153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80159778-11BA-4293-B543-6B5F96D967AC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EFDE106F-0013-46E3-8999-D4432D63BEAD}">
  <ds:schemaRefs>
    <ds:schemaRef ds:uri="http://purl.org/dc/dcmitype/"/>
    <ds:schemaRef ds:uri="http://schemas.microsoft.com/office/infopath/2007/PartnerControls"/>
    <ds:schemaRef ds:uri="73051fd9-4e97-408e-94f7-903861a0153e"/>
    <ds:schemaRef ds:uri="http://schemas.microsoft.com/office/2006/documentManagement/types"/>
    <ds:schemaRef ds:uri="http://purl.org/dc/elements/1.1/"/>
    <ds:schemaRef ds:uri="http://schemas.microsoft.com/office/2006/metadata/properties"/>
    <ds:schemaRef ds:uri="http://schemas.microsoft.com/sharepoint/v3"/>
    <ds:schemaRef ds:uri="http://purl.org/dc/terms/"/>
    <ds:schemaRef ds:uri="http://schemas.openxmlformats.org/package/2006/metadata/core-properties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PPmal_Nord_norsk</Template>
  <TotalTime>2083</TotalTime>
  <Words>716</Words>
  <Application>Microsoft Office PowerPoint</Application>
  <PresentationFormat>Widescreen</PresentationFormat>
  <Paragraphs>104</Paragraphs>
  <Slides>16</Slides>
  <Notes>6</Notes>
  <HiddenSlides>0</HiddenSlides>
  <MMClips>0</MMClips>
  <ScaleCrop>false</ScaleCrop>
  <HeadingPairs>
    <vt:vector size="6" baseType="variant">
      <vt:variant>
        <vt:lpstr>Brukte skrifter</vt:lpstr>
      </vt:variant>
      <vt:variant>
        <vt:i4>4</vt:i4>
      </vt:variant>
      <vt:variant>
        <vt:lpstr>Tema</vt:lpstr>
      </vt:variant>
      <vt:variant>
        <vt:i4>3</vt:i4>
      </vt:variant>
      <vt:variant>
        <vt:lpstr>Lysbildetitler</vt:lpstr>
      </vt:variant>
      <vt:variant>
        <vt:i4>16</vt:i4>
      </vt:variant>
    </vt:vector>
  </HeadingPairs>
  <TitlesOfParts>
    <vt:vector size="23" baseType="lpstr">
      <vt:lpstr>Arial</vt:lpstr>
      <vt:lpstr>Calibri</vt:lpstr>
      <vt:lpstr>Calibri Light</vt:lpstr>
      <vt:lpstr>Lucida Handwriting</vt:lpstr>
      <vt:lpstr>Egendefinert utforming</vt:lpstr>
      <vt:lpstr>1_Egendefinert utforming</vt:lpstr>
      <vt:lpstr>1_Office-tema</vt:lpstr>
      <vt:lpstr>Hin Hoarau-Heemstra– Førsteamanuensis Nord Universitet hin.h.heemstra@nord.no  </vt:lpstr>
      <vt:lpstr>Hvalsafari som opplevelses produkt</vt:lpstr>
      <vt:lpstr>Innovasjon er nødvendig for hvalsafari-bedrifer</vt:lpstr>
      <vt:lpstr>Eksempler av innovasjon i hvalsafari bedrifter</vt:lpstr>
      <vt:lpstr>  Science and Industry: Sharing knowledge for Innovation (Hoarau and Kline, 2014)  </vt:lpstr>
      <vt:lpstr>PowerPoint-presentasjon</vt:lpstr>
      <vt:lpstr>Hva er viktig for vellykket innovasjon?</vt:lpstr>
      <vt:lpstr>Hva er viktig for vellykket innovasjon?</vt:lpstr>
      <vt:lpstr>Values and concern: drivers of innovation in experience-based tourism (Hoarau-Heemstra and Eide, 2016)  </vt:lpstr>
      <vt:lpstr>Concern types and innovation (1)</vt:lpstr>
      <vt:lpstr>Concern types and innovation (2)</vt:lpstr>
      <vt:lpstr>Concern types and innovation (3)</vt:lpstr>
      <vt:lpstr>Concern types and innovation (4)</vt:lpstr>
      <vt:lpstr>Kombinasjoner av verdier er unike</vt:lpstr>
      <vt:lpstr>A value-based fingerprint</vt:lpstr>
      <vt:lpstr>PowerPoint-presentasjon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Bærekraftig utvikling og verdiskaping   Betydningen av aktørenes verdier, holdninger og kunnskap ved innovasjon og konsum.</dc:title>
  <dc:creator>Hin Hoarau Heemstra</dc:creator>
  <cp:lastModifiedBy>Anne Solheim</cp:lastModifiedBy>
  <cp:revision>34</cp:revision>
  <dcterms:created xsi:type="dcterms:W3CDTF">2017-03-21T10:09:13Z</dcterms:created>
  <dcterms:modified xsi:type="dcterms:W3CDTF">2017-05-14T14:40:47Z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0x0101004888568379483D4E867A0C63E0CDC9CF</vt:lpwstr>
  </property>
</Properties>
</file>