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669088" cy="97536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8F21"/>
    <a:srgbClr val="0082A3"/>
    <a:srgbClr val="00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0929"/>
  </p:normalViewPr>
  <p:slideViewPr>
    <p:cSldViewPr>
      <p:cViewPr varScale="1">
        <p:scale>
          <a:sx n="64" d="100"/>
          <a:sy n="64" d="100"/>
        </p:scale>
        <p:origin x="78" y="87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6941503267973865E-2"/>
          <c:y val="0.10230555555555555"/>
          <c:w val="0.88849411764705888"/>
          <c:h val="0.77920222222222224"/>
        </c:manualLayout>
      </c:layout>
      <c:radarChart>
        <c:radarStyle val="marker"/>
        <c:varyColors val="0"/>
        <c:ser>
          <c:idx val="0"/>
          <c:order val="0"/>
          <c:tx>
            <c:strRef>
              <c:f>NO!$B$4</c:f>
              <c:strCache>
                <c:ptCount val="1"/>
                <c:pt idx="0">
                  <c:v>Nordland</c:v>
                </c:pt>
              </c:strCache>
            </c:strRef>
          </c:tx>
          <c:marker>
            <c:symbol val="none"/>
          </c:marker>
          <c:cat>
            <c:strRef>
              <c:f>NO!$A$5:$A$12</c:f>
              <c:strCache>
                <c:ptCount val="8"/>
                <c:pt idx="0">
                  <c:v>FoU-utgifter totalt per innbygger</c:v>
                </c:pt>
                <c:pt idx="1">
                  <c:v>FoU som andel av fylkets bruttoprodukt¹</c:v>
                </c:pt>
                <c:pt idx="2">
                  <c:v>FoU-utgifter i UoH-sektoren per innbygger</c:v>
                </c:pt>
                <c:pt idx="3">
                  <c:v>FoU-intensitet i næringslivet²</c:v>
                </c:pt>
                <c:pt idx="4">
                  <c:v>Andel bedrifter med innovasjonsaktivitet</c:v>
                </c:pt>
                <c:pt idx="5">
                  <c:v>Andel tilsagn fra Innovasjon Norge med innovasjon³</c:v>
                </c:pt>
                <c:pt idx="6">
                  <c:v>Andel offentlig finansiering av FoU</c:v>
                </c:pt>
                <c:pt idx="7">
                  <c:v>Andel sysselsatte med høyere utdanning</c:v>
                </c:pt>
              </c:strCache>
            </c:strRef>
          </c:cat>
          <c:val>
            <c:numRef>
              <c:f>NO!$B$5:$B$12</c:f>
              <c:numCache>
                <c:formatCode>#,##0.00</c:formatCode>
                <c:ptCount val="8"/>
                <c:pt idx="0">
                  <c:v>0.25164890291142766</c:v>
                </c:pt>
                <c:pt idx="1">
                  <c:v>0.30406523973829463</c:v>
                </c:pt>
                <c:pt idx="2">
                  <c:v>0.29529610877809676</c:v>
                </c:pt>
                <c:pt idx="3">
                  <c:v>0.25405556694352477</c:v>
                </c:pt>
                <c:pt idx="4">
                  <c:v>0.86956521739130432</c:v>
                </c:pt>
                <c:pt idx="5">
                  <c:v>0.61403208650895169</c:v>
                </c:pt>
                <c:pt idx="6">
                  <c:v>1.1825992534541834</c:v>
                </c:pt>
                <c:pt idx="7">
                  <c:v>0.55204150357960513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75-40CC-9E56-F225F6FF7324}"/>
            </c:ext>
          </c:extLst>
        </c:ser>
        <c:ser>
          <c:idx val="1"/>
          <c:order val="1"/>
          <c:tx>
            <c:strRef>
              <c:f>NO!$C$4</c:f>
              <c:strCache>
                <c:ptCount val="1"/>
                <c:pt idx="0">
                  <c:v>Norge</c:v>
                </c:pt>
              </c:strCache>
            </c:strRef>
          </c:tx>
          <c:marker>
            <c:symbol val="none"/>
          </c:marker>
          <c:cat>
            <c:strRef>
              <c:f>NO!$A$5:$A$12</c:f>
              <c:strCache>
                <c:ptCount val="8"/>
                <c:pt idx="0">
                  <c:v>FoU-utgifter totalt per innbygger</c:v>
                </c:pt>
                <c:pt idx="1">
                  <c:v>FoU som andel av fylkets bruttoprodukt¹</c:v>
                </c:pt>
                <c:pt idx="2">
                  <c:v>FoU-utgifter i UoH-sektoren per innbygger</c:v>
                </c:pt>
                <c:pt idx="3">
                  <c:v>FoU-intensitet i næringslivet²</c:v>
                </c:pt>
                <c:pt idx="4">
                  <c:v>Andel bedrifter med innovasjonsaktivitet</c:v>
                </c:pt>
                <c:pt idx="5">
                  <c:v>Andel tilsagn fra Innovasjon Norge med innovasjon³</c:v>
                </c:pt>
                <c:pt idx="6">
                  <c:v>Andel offentlig finansiering av FoU</c:v>
                </c:pt>
                <c:pt idx="7">
                  <c:v>Andel sysselsatte med høyere utdanning</c:v>
                </c:pt>
              </c:strCache>
            </c:strRef>
          </c:cat>
          <c:val>
            <c:numRef>
              <c:f>NO!$C$5:$C$12</c:f>
              <c:numCache>
                <c:formatCode>#,##0.0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75-40CC-9E56-F225F6FF7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696320"/>
        <c:axId val="177570944"/>
      </c:radarChart>
      <c:catAx>
        <c:axId val="176696320"/>
        <c:scaling>
          <c:orientation val="minMax"/>
        </c:scaling>
        <c:delete val="0"/>
        <c:axPos val="b"/>
        <c:majorGridlines/>
        <c:title>
          <c:layout>
            <c:manualLayout>
              <c:xMode val="edge"/>
              <c:yMode val="edge"/>
              <c:x val="0.79059901960784318"/>
              <c:y val="0.936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6350">
            <a:solidFill>
              <a:schemeClr val="accent6">
                <a:lumMod val="50000"/>
              </a:schemeClr>
            </a:solidFill>
          </a:ln>
        </c:spPr>
        <c:crossAx val="177570944"/>
        <c:crosses val="autoZero"/>
        <c:auto val="1"/>
        <c:lblAlgn val="ctr"/>
        <c:lblOffset val="100"/>
        <c:noMultiLvlLbl val="0"/>
      </c:catAx>
      <c:valAx>
        <c:axId val="177570944"/>
        <c:scaling>
          <c:orientation val="minMax"/>
          <c:max val="3.2"/>
          <c:min val="0"/>
        </c:scaling>
        <c:delete val="0"/>
        <c:axPos val="l"/>
        <c:minorGridlines>
          <c:spPr>
            <a:ln>
              <a:solidFill>
                <a:srgbClr val="C6D9F0">
                  <a:lumMod val="50000"/>
                </a:srgbClr>
              </a:solidFill>
            </a:ln>
          </c:spPr>
        </c:minorGridlines>
        <c:title>
          <c:layout>
            <c:manualLayout>
              <c:xMode val="edge"/>
              <c:yMode val="edge"/>
              <c:x val="1.2450980392156863E-2"/>
              <c:y val="7.5166666666662415E-4"/>
            </c:manualLayout>
          </c:layout>
          <c:overlay val="0"/>
          <c:txPr>
            <a:bodyPr rot="0" vert="horz"/>
            <a:lstStyle/>
            <a:p>
              <a:pPr>
                <a:defRPr/>
              </a:pPr>
              <a:endParaRPr lang="nb-NO"/>
            </a:p>
          </c:txPr>
        </c:title>
        <c:numFmt formatCode="#,##0" sourceLinked="0"/>
        <c:majorTickMark val="out"/>
        <c:minorTickMark val="none"/>
        <c:tickLblPos val="nextTo"/>
        <c:spPr>
          <a:ln w="6350">
            <a:solidFill>
              <a:schemeClr val="accent6">
                <a:lumMod val="50000"/>
              </a:schemeClr>
            </a:solidFill>
          </a:ln>
        </c:spPr>
        <c:crossAx val="176696320"/>
        <c:crosses val="autoZero"/>
        <c:crossBetween val="between"/>
        <c:majorUnit val="1"/>
        <c:minorUnit val="0.5"/>
      </c:valAx>
    </c:plotArea>
    <c:legend>
      <c:legendPos val="r"/>
      <c:layout>
        <c:manualLayout>
          <c:xMode val="edge"/>
          <c:yMode val="edge"/>
          <c:x val="0.71886692099302785"/>
          <c:y val="2.241736111111111E-2"/>
          <c:w val="0.21009444444444447"/>
          <c:h val="9.5189640439098139E-2"/>
        </c:manualLayout>
      </c:layout>
      <c:overlay val="0"/>
      <c:spPr>
        <a:ln w="3175"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n>
            <a:noFill/>
          </a:ln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nb-NO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0.07969</cdr:x>
      <cdr:y>0.79876</cdr:y>
    </cdr:from>
    <cdr:to>
      <cdr:x>0.10013</cdr:x>
      <cdr:y>0.88682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720080" y="3629508"/>
          <a:ext cx="18473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endParaRPr lang="nb-NO" sz="20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0.08765</cdr:x>
      <cdr:y>0.91195</cdr:y>
    </cdr:from>
    <cdr:to>
      <cdr:x>0.1081</cdr:x>
      <cdr:y>1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792088" y="4143798"/>
          <a:ext cx="18473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endParaRPr lang="nb-NO" sz="2000" dirty="0">
            <a:latin typeface="+mn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2E850-C277-402D-A59F-C2B9739CE9DD}" type="datetimeFigureOut">
              <a:rPr lang="nb-NO" smtClean="0"/>
              <a:t>14.05.2017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2FEFD-82FD-4238-B3C1-B91D42030B26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2918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138" y="731838"/>
            <a:ext cx="6500812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2" y="4632960"/>
            <a:ext cx="4890665" cy="438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592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0" y="926592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2E0A4657-00C9-4B1F-B9DE-1B24037020E5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11492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1953FAC-8C22-4CD9-B5ED-F1864AAFBFF5}" type="slidenum">
              <a:rPr lang="nb-NO" altLang="nb-NO" smtClean="0"/>
              <a:pPr eaLnBrk="1" hangingPunct="1">
                <a:spcBef>
                  <a:spcPct val="0"/>
                </a:spcBef>
              </a:pPr>
              <a:t>1</a:t>
            </a:fld>
            <a:endParaRPr lang="nb-NO" altLang="nb-NO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138" y="731838"/>
            <a:ext cx="6500812" cy="36576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99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3400" y="980728"/>
            <a:ext cx="10363200" cy="46831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30424" y="1916832"/>
            <a:ext cx="9718104" cy="4114800"/>
          </a:xfrm>
          <a:prstGeom prst="rect">
            <a:avLst/>
          </a:prstGeom>
        </p:spPr>
        <p:txBody>
          <a:bodyPr/>
          <a:lstStyle>
            <a:lvl4pPr>
              <a:defRPr sz="1200">
                <a:latin typeface="+mj-lt"/>
              </a:defRPr>
            </a:lvl4pPr>
            <a:lvl5pPr>
              <a:defRPr sz="1200">
                <a:latin typeface="+mj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5563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686800" y="914400"/>
            <a:ext cx="2590800" cy="50292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914400" y="914400"/>
            <a:ext cx="75692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BC4D1-8BEB-40D8-897B-FBA7B9878695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0823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8DB5A-CF74-4732-8ECC-6E266D88456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2359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8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828800"/>
            <a:ext cx="508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2B96B-1457-4AA1-BD2B-3D61C576CF5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49812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0CB0C-8891-4F77-98BF-0CC85635C2EE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951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E938D-6DDE-4E5A-B09B-9A157E724935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58507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D1AC1-00D0-4010-B493-8A45CE59ED7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304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E7129-BAB3-4659-B821-B9378C01587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090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dirty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5A4D6-0C5D-40B5-9B64-7705BEC4202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166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914400" y="1828800"/>
            <a:ext cx="103632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42B9C-44A4-4136-8BE2-507E7C17846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562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914401"/>
            <a:ext cx="103632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b-NO" alt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5225"/>
            <a:ext cx="12163814" cy="14127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4B8F2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j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j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0" name="Bilde 3099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" t="44141" r="6243" b="890"/>
          <a:stretch/>
        </p:blipFill>
        <p:spPr>
          <a:xfrm>
            <a:off x="-24679" y="1136158"/>
            <a:ext cx="12241360" cy="5749226"/>
          </a:xfrm>
          <a:prstGeom prst="rect">
            <a:avLst/>
          </a:prstGeom>
        </p:spPr>
      </p:pic>
      <p:sp>
        <p:nvSpPr>
          <p:cNvPr id="3096" name="Rektangel 3095"/>
          <p:cNvSpPr/>
          <p:nvPr/>
        </p:nvSpPr>
        <p:spPr>
          <a:xfrm>
            <a:off x="-30342" y="0"/>
            <a:ext cx="12241360" cy="134076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8563272" y="6381328"/>
            <a:ext cx="3581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nb-NO" altLang="nb-NO" sz="800" dirty="0">
                <a:solidFill>
                  <a:schemeClr val="bg1"/>
                </a:solidFill>
                <a:latin typeface="Verdana" pitchFamily="34" charset="0"/>
              </a:rPr>
              <a:t>Skulpturlandskap Nordland - Ballangen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nb-NO" altLang="nb-NO" sz="800" dirty="0">
                <a:solidFill>
                  <a:schemeClr val="bg1"/>
                </a:solidFill>
                <a:latin typeface="Verdana" pitchFamily="34" charset="0"/>
              </a:rPr>
              <a:t>Foto: Vegar Moen</a:t>
            </a:r>
          </a:p>
        </p:txBody>
      </p:sp>
      <p:sp>
        <p:nvSpPr>
          <p:cNvPr id="3078" name="Text Box 3"/>
          <p:cNvSpPr txBox="1">
            <a:spLocks noChangeArrowheads="1"/>
          </p:cNvSpPr>
          <p:nvPr/>
        </p:nvSpPr>
        <p:spPr bwMode="auto">
          <a:xfrm>
            <a:off x="-30342" y="2528900"/>
            <a:ext cx="5550278" cy="1584176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22000" tIns="118800" rIns="162000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0"/>
              </a:spcBef>
              <a:buFontTx/>
              <a:buNone/>
            </a:pPr>
            <a:r>
              <a:rPr lang="nb-NO" altLang="nb-NO" sz="2200" b="1" dirty="0">
                <a:solidFill>
                  <a:srgbClr val="4B8F21"/>
                </a:solidFill>
                <a:latin typeface="Verdana" pitchFamily="34" charset="0"/>
              </a:rPr>
              <a:t>Forskningsbasert kunnskap i næringsutvikling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nb-NO" altLang="nb-NO" sz="1400" dirty="0">
                <a:latin typeface="Verdana" pitchFamily="34" charset="0"/>
              </a:rPr>
              <a:t>Hanne Østerdal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900" dirty="0">
                <a:latin typeface="Verdana" pitchFamily="34" charset="0"/>
              </a:rPr>
              <a:t>15. Mai 2017</a:t>
            </a:r>
          </a:p>
        </p:txBody>
      </p:sp>
      <p:pic>
        <p:nvPicPr>
          <p:cNvPr id="23" name="Picture 5" descr="C:\Documents and Settings\RBK27\Skrivebord\LOGO\NFK LOGO\Logo_nfk_CMY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05" y="478061"/>
            <a:ext cx="19050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ea typeface="Verdana" panose="020B0604030504040204" pitchFamily="34" charset="0"/>
                <a:cs typeface="Verdana" panose="020B0604030504040204" pitchFamily="34" charset="0"/>
              </a:rPr>
              <a:t>FoU-status i Nordland</a:t>
            </a:r>
            <a:endParaRPr lang="nb-NO" altLang="nb-NO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0424" y="1916832"/>
            <a:ext cx="9718104" cy="4248472"/>
          </a:xfrm>
        </p:spPr>
        <p:txBody>
          <a:bodyPr/>
          <a:lstStyle/>
          <a:p>
            <a:pPr marL="0" indent="0" eaLnBrk="1" hangingPunct="1">
              <a:buNone/>
            </a:pPr>
            <a:endParaRPr lang="nb-NO" altLang="nb-NO" dirty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580655"/>
              </p:ext>
            </p:extLst>
          </p:nvPr>
        </p:nvGraphicFramePr>
        <p:xfrm>
          <a:off x="479376" y="1449041"/>
          <a:ext cx="9036497" cy="4543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kstSylinder 1"/>
          <p:cNvSpPr txBox="1"/>
          <p:nvPr/>
        </p:nvSpPr>
        <p:spPr>
          <a:xfrm>
            <a:off x="1055440" y="5925209"/>
            <a:ext cx="2594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Kilde: Indikatorrapporten 2016</a:t>
            </a:r>
          </a:p>
          <a:p>
            <a:endParaRPr lang="nb-NO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172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0424" y="980728"/>
            <a:ext cx="10363200" cy="468313"/>
          </a:xfrm>
        </p:spPr>
        <p:txBody>
          <a:bodyPr/>
          <a:lstStyle/>
          <a:p>
            <a:r>
              <a:rPr lang="nb-NO" b="1" dirty="0">
                <a:ea typeface="Verdana" panose="020B0604030504040204" pitchFamily="34" charset="0"/>
                <a:cs typeface="Verdana" panose="020B0604030504040204" pitchFamily="34" charset="0"/>
              </a:rPr>
              <a:t>FoU-status i Nordland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dirty="0">
                <a:ea typeface="Verdana" panose="020B0604030504040204" pitchFamily="34" charset="0"/>
                <a:cs typeface="Verdana" panose="020B0604030504040204" pitchFamily="34" charset="0"/>
              </a:rPr>
              <a:t>Nordland har lavere FoU aktivitet enn landsgjennomsnitt, innen UoH, instituttsektoren og i næringslivet</a:t>
            </a:r>
            <a:endParaRPr lang="nb-NO" sz="1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b-NO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b-NO" dirty="0">
                <a:ea typeface="Verdana" panose="020B0604030504040204" pitchFamily="34" charset="0"/>
                <a:cs typeface="Verdana" panose="020B0604030504040204" pitchFamily="34" charset="0"/>
              </a:rPr>
              <a:t>Relativt større FoU aktivitet i næringsliv enn i UoH og i instituttsektor - sammenlignet med landsgjennomsnitt</a:t>
            </a:r>
            <a:endParaRPr lang="nb-NO" sz="1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b-NO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b-NO" dirty="0">
                <a:ea typeface="Verdana" panose="020B0604030504040204" pitchFamily="34" charset="0"/>
                <a:cs typeface="Verdana" panose="020B0604030504040204" pitchFamily="34" charset="0"/>
              </a:rPr>
              <a:t>Offentlig finansiering av FoU og innovasjonsaktivitet i bedriftene i Nordland kommer i hovedsak fra Innovasjon Norge og Enova (ikke NFR eller SkatteFUNN)</a:t>
            </a:r>
            <a:endParaRPr lang="nb-NO" sz="1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b-NO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b-NO" dirty="0">
                <a:ea typeface="Verdana" panose="020B0604030504040204" pitchFamily="34" charset="0"/>
                <a:cs typeface="Verdana" panose="020B0604030504040204" pitchFamily="34" charset="0"/>
              </a:rPr>
              <a:t>Andel sysselsatte med høyere utdanning og forskerkompetanse er betydelig lavere enn landsgjennomsnittet</a:t>
            </a:r>
            <a:endParaRPr lang="nb-NO" sz="1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endParaRPr lang="nb-NO" altLang="nb-NO" dirty="0"/>
          </a:p>
        </p:txBody>
      </p:sp>
      <p:sp>
        <p:nvSpPr>
          <p:cNvPr id="2" name="TekstSylinder 1"/>
          <p:cNvSpPr txBox="1"/>
          <p:nvPr/>
        </p:nvSpPr>
        <p:spPr>
          <a:xfrm>
            <a:off x="1130424" y="6031632"/>
            <a:ext cx="1710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>
                <a:latin typeface="+mn-lt"/>
              </a:rPr>
              <a:t>Kilde: Forskningsrådet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Erfaringen fra Opplevelser i Nord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altLang="nb-NO" dirty="0"/>
              <a:t>Selv små og bittesmå bedrifter kan ha nytte av forskningsbasert kunnskap i sitt utviklingsarbeid under forutsetning av:</a:t>
            </a:r>
          </a:p>
          <a:p>
            <a:endParaRPr lang="nb-NO" altLang="nb-NO" dirty="0"/>
          </a:p>
          <a:p>
            <a:r>
              <a:rPr lang="nb-NO" altLang="nb-NO" dirty="0"/>
              <a:t>Arenaer</a:t>
            </a:r>
          </a:p>
          <a:p>
            <a:endParaRPr lang="nb-NO" altLang="nb-NO" dirty="0"/>
          </a:p>
          <a:p>
            <a:r>
              <a:rPr lang="nb-NO" altLang="nb-NO" dirty="0"/>
              <a:t>Dialog </a:t>
            </a:r>
          </a:p>
          <a:p>
            <a:endParaRPr lang="nb-NO" altLang="nb-NO" dirty="0"/>
          </a:p>
          <a:p>
            <a:r>
              <a:rPr lang="nb-NO" altLang="nb-NO" dirty="0"/>
              <a:t>Oversetting av FoU-resultater til praksis</a:t>
            </a:r>
          </a:p>
          <a:p>
            <a:pPr eaLnBrk="1" hangingPunct="1"/>
            <a:endParaRPr lang="nb-NO" altLang="nb-NO" dirty="0"/>
          </a:p>
        </p:txBody>
      </p:sp>
    </p:spTree>
    <p:extLst>
      <p:ext uri="{BB962C8B-B14F-4D97-AF65-F5344CB8AC3E}">
        <p14:creationId xmlns:p14="http://schemas.microsoft.com/office/powerpoint/2010/main" val="1577186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Status i opplevelsesnæringen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 dirty="0"/>
              <a:t>Stolthet – en av tre prioriterte næringer i innovasjonsstrategien</a:t>
            </a:r>
          </a:p>
          <a:p>
            <a:endParaRPr lang="nb-NO" altLang="nb-NO" dirty="0"/>
          </a:p>
          <a:p>
            <a:r>
              <a:rPr lang="nb-NO" altLang="nb-NO" dirty="0"/>
              <a:t>Kompetansesug – Vi trenger mer forskning</a:t>
            </a:r>
          </a:p>
          <a:p>
            <a:endParaRPr lang="nb-NO" altLang="nb-NO" dirty="0"/>
          </a:p>
          <a:p>
            <a:r>
              <a:rPr lang="nb-NO" altLang="nb-NO" dirty="0"/>
              <a:t>Bedriftsnettverket InnOpp videreføres med ambisjoner om NCE</a:t>
            </a:r>
          </a:p>
          <a:p>
            <a:pPr marL="0" indent="0">
              <a:buNone/>
            </a:pPr>
            <a:endParaRPr lang="nb-NO" altLang="nb-NO" dirty="0"/>
          </a:p>
          <a:p>
            <a:pPr marL="0" indent="0" eaLnBrk="1" hangingPunct="1">
              <a:buNone/>
            </a:pPr>
            <a:r>
              <a:rPr lang="nb-NO" altLang="nb-NO" dirty="0"/>
              <a:t>Og – innsatsen vises på topp- og bunnlinje i opplevelsesbedriftene</a:t>
            </a:r>
          </a:p>
        </p:txBody>
      </p:sp>
    </p:spTree>
    <p:extLst>
      <p:ext uri="{BB962C8B-B14F-4D97-AF65-F5344CB8AC3E}">
        <p14:creationId xmlns:p14="http://schemas.microsoft.com/office/powerpoint/2010/main" val="164093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Begrepet «Opplevelser»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altLang="nb-NO" dirty="0"/>
              <a:t>Har endret perspektivet i </a:t>
            </a:r>
          </a:p>
          <a:p>
            <a:pPr marL="0" indent="0">
              <a:buNone/>
            </a:pPr>
            <a:endParaRPr lang="nb-NO" altLang="nb-NO" dirty="0"/>
          </a:p>
          <a:p>
            <a:r>
              <a:rPr lang="nb-NO" altLang="nb-NO" dirty="0"/>
              <a:t>Reiselivsnæringen – og i andre næringer</a:t>
            </a:r>
          </a:p>
          <a:p>
            <a:endParaRPr lang="nb-NO" altLang="nb-NO" dirty="0"/>
          </a:p>
          <a:p>
            <a:r>
              <a:rPr lang="nb-NO" altLang="nb-NO" dirty="0"/>
              <a:t>Reiselivsforskningen</a:t>
            </a:r>
          </a:p>
          <a:p>
            <a:endParaRPr lang="nb-NO" altLang="nb-NO" dirty="0"/>
          </a:p>
          <a:p>
            <a:r>
              <a:rPr lang="nb-NO" altLang="nb-NO" dirty="0"/>
              <a:t>Forvalting og tilrettelegging</a:t>
            </a:r>
          </a:p>
          <a:p>
            <a:pPr marL="0" indent="0" eaLnBrk="1" hangingPunct="1">
              <a:buNone/>
            </a:pPr>
            <a:endParaRPr lang="nb-NO" altLang="nb-NO" dirty="0"/>
          </a:p>
          <a:p>
            <a:pPr marL="0" indent="0" eaLnBrk="1" hangingPunct="1">
              <a:buNone/>
            </a:pPr>
            <a:r>
              <a:rPr lang="nb-NO" altLang="nb-NO" dirty="0"/>
              <a:t>Og - overnatting og transport er blitt støttenæringer </a:t>
            </a:r>
          </a:p>
        </p:txBody>
      </p:sp>
    </p:spTree>
    <p:extLst>
      <p:ext uri="{BB962C8B-B14F-4D97-AF65-F5344CB8AC3E}">
        <p14:creationId xmlns:p14="http://schemas.microsoft.com/office/powerpoint/2010/main" val="126643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Resultat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altLang="nb-NO" dirty="0"/>
              <a:t>Et regionalt innovasjonssystem basert på </a:t>
            </a:r>
          </a:p>
          <a:p>
            <a:endParaRPr lang="nb-NO" altLang="nb-NO" dirty="0"/>
          </a:p>
          <a:p>
            <a:r>
              <a:rPr lang="nb-NO" altLang="nb-NO" dirty="0"/>
              <a:t>30 års bevisst satsing fra Nordland fylkeskommune</a:t>
            </a:r>
          </a:p>
          <a:p>
            <a:endParaRPr lang="nb-NO" altLang="nb-NO" dirty="0"/>
          </a:p>
          <a:p>
            <a:r>
              <a:rPr lang="nb-NO" altLang="nb-NO" dirty="0"/>
              <a:t>Satsing fra næringen gjennom nettverket Innovative Opplevelser</a:t>
            </a:r>
          </a:p>
          <a:p>
            <a:endParaRPr lang="nb-NO" altLang="nb-NO" dirty="0"/>
          </a:p>
          <a:p>
            <a:r>
              <a:rPr lang="nb-NO" altLang="nb-NO" dirty="0"/>
              <a:t>Oppbygging av regional FoU-kapasitet som er i forskningsfronten på sitt område</a:t>
            </a:r>
          </a:p>
          <a:p>
            <a:endParaRPr lang="nb-NO" altLang="nb-NO" dirty="0"/>
          </a:p>
          <a:p>
            <a:r>
              <a:rPr lang="nb-NO" altLang="nb-NO" dirty="0"/>
              <a:t>Oppbygging av utdanningskapasitet</a:t>
            </a:r>
          </a:p>
          <a:p>
            <a:endParaRPr lang="nb-NO" altLang="nb-NO" dirty="0"/>
          </a:p>
          <a:p>
            <a:pPr marL="0" indent="0">
              <a:buNone/>
            </a:pPr>
            <a:r>
              <a:rPr lang="nb-NO" altLang="nb-NO" dirty="0"/>
              <a:t>Vi bygger sammen en kunnskapsbasert næring </a:t>
            </a:r>
          </a:p>
          <a:p>
            <a:endParaRPr lang="nb-NO" altLang="nb-NO" dirty="0"/>
          </a:p>
          <a:p>
            <a:endParaRPr lang="nb-NO" altLang="nb-NO" dirty="0"/>
          </a:p>
          <a:p>
            <a:pPr marL="0" indent="0">
              <a:buNone/>
            </a:pPr>
            <a:endParaRPr lang="nb-NO" altLang="nb-NO" dirty="0"/>
          </a:p>
          <a:p>
            <a:pPr eaLnBrk="1" hangingPunct="1"/>
            <a:endParaRPr lang="nb-NO" altLang="nb-NO" dirty="0"/>
          </a:p>
        </p:txBody>
      </p:sp>
    </p:spTree>
    <p:extLst>
      <p:ext uri="{BB962C8B-B14F-4D97-AF65-F5344CB8AC3E}">
        <p14:creationId xmlns:p14="http://schemas.microsoft.com/office/powerpoint/2010/main" val="2824939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Hva nå?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altLang="nb-NO" dirty="0"/>
              <a:t>Ambisjon: En kunnskapsbasert næring som er svært lønnsom og som henvender seg til det globale «High-end»-markedet</a:t>
            </a:r>
          </a:p>
          <a:p>
            <a:pPr marL="0" indent="0">
              <a:buNone/>
            </a:pPr>
            <a:endParaRPr lang="nb-NO" altLang="nb-NO" dirty="0"/>
          </a:p>
          <a:p>
            <a:pPr marL="0" indent="0">
              <a:buNone/>
            </a:pPr>
            <a:r>
              <a:rPr lang="nb-NO" altLang="nb-NO" dirty="0"/>
              <a:t>Regionalt bidrag:</a:t>
            </a:r>
          </a:p>
          <a:p>
            <a:r>
              <a:rPr lang="nb-NO" altLang="nb-NO" dirty="0"/>
              <a:t>Bidra i bedriftsnettverket og dets aktiviteter</a:t>
            </a:r>
          </a:p>
          <a:p>
            <a:r>
              <a:rPr lang="nb-NO" altLang="nb-NO" dirty="0"/>
              <a:t>Destinasjonsutvikling og besøksforvaltning</a:t>
            </a:r>
          </a:p>
          <a:p>
            <a:r>
              <a:rPr lang="nb-NO" altLang="nb-NO" dirty="0"/>
              <a:t>Utdanningstilbud – Vgs. og fagskole(r)</a:t>
            </a:r>
          </a:p>
          <a:p>
            <a:pPr marL="0" indent="0">
              <a:buNone/>
            </a:pPr>
            <a:endParaRPr lang="nb-NO" altLang="nb-NO" dirty="0"/>
          </a:p>
          <a:p>
            <a:pPr marL="0" indent="0">
              <a:buNone/>
            </a:pPr>
            <a:r>
              <a:rPr lang="nb-NO" altLang="nb-NO" dirty="0"/>
              <a:t>Nasjonalt bidrag:</a:t>
            </a:r>
          </a:p>
          <a:p>
            <a:r>
              <a:rPr lang="nb-NO" altLang="nb-NO" dirty="0"/>
              <a:t>Forskningsprogram som treffer bedriftsstrukturen i opplevelsesnæringen </a:t>
            </a:r>
          </a:p>
          <a:p>
            <a:r>
              <a:rPr lang="nb-NO" altLang="nb-NO" dirty="0"/>
              <a:t>Forskningsbasert utdanningstilbud</a:t>
            </a:r>
          </a:p>
          <a:p>
            <a:pPr marL="0" indent="0">
              <a:buNone/>
            </a:pPr>
            <a:endParaRPr lang="nb-NO" altLang="nb-NO" dirty="0"/>
          </a:p>
          <a:p>
            <a:endParaRPr lang="nb-NO" altLang="nb-NO" dirty="0"/>
          </a:p>
          <a:p>
            <a:endParaRPr lang="nb-NO" altLang="nb-NO" dirty="0"/>
          </a:p>
          <a:p>
            <a:pPr marL="0" indent="0">
              <a:buNone/>
            </a:pPr>
            <a:endParaRPr lang="nb-NO" altLang="nb-NO" dirty="0"/>
          </a:p>
          <a:p>
            <a:pPr eaLnBrk="1" hangingPunct="1"/>
            <a:endParaRPr lang="nb-NO" altLang="nb-NO" dirty="0"/>
          </a:p>
        </p:txBody>
      </p:sp>
    </p:spTree>
    <p:extLst>
      <p:ext uri="{BB962C8B-B14F-4D97-AF65-F5344CB8AC3E}">
        <p14:creationId xmlns:p14="http://schemas.microsoft.com/office/powerpoint/2010/main" val="1944756591"/>
      </p:ext>
    </p:extLst>
  </p:cSld>
  <p:clrMapOvr>
    <a:masterClrMapping/>
  </p:clrMapOvr>
</p:sld>
</file>

<file path=ppt/theme/theme1.xml><?xml version="1.0" encoding="utf-8"?>
<a:theme xmlns:a="http://schemas.openxmlformats.org/drawingml/2006/main" name="~-..--kunde-filer-mal_blaa_-_skulpturlandskap (11)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2A3"/>
      </a:hlink>
      <a:folHlink>
        <a:srgbClr val="B2B2B2"/>
      </a:folHlink>
    </a:clrScheme>
    <a:fontScheme name="Standard utforming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>
            <a:latin typeface="+mn-lt"/>
          </a:defRPr>
        </a:defPPr>
      </a:lstStyle>
    </a:txDef>
  </a:objectDefaults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--  --kunde-filer-Mal - grønn.pptx [Skrivebeskyttet]" id="{B8B56A96-5EDE-4A3A-BE8B-B2F5771C529F}" vid="{3E93F07D-D800-4657-B60D-6EA0DBD4DC29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ndikatorrapport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F243E"/>
    </a:accent1>
    <a:accent2>
      <a:srgbClr val="548DD4"/>
    </a:accent2>
    <a:accent3>
      <a:srgbClr val="17365D"/>
    </a:accent3>
    <a:accent4>
      <a:srgbClr val="8DB3E2"/>
    </a:accent4>
    <a:accent5>
      <a:srgbClr val="1F497D"/>
    </a:accent5>
    <a:accent6>
      <a:srgbClr val="C6D9F0"/>
    </a:accent6>
    <a:hlink>
      <a:srgbClr val="0000FF"/>
    </a:hlink>
    <a:folHlink>
      <a:srgbClr val="800080"/>
    </a:folHlink>
  </a:clrScheme>
  <a:fontScheme name="Indikatorrapporte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Mal - grønn</Template>
  <TotalTime>169</TotalTime>
  <Words>287</Words>
  <Application>Microsoft Office PowerPoint</Application>
  <PresentationFormat>Widescreen</PresentationFormat>
  <Paragraphs>73</Paragraphs>
  <Slides>8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Verdana</vt:lpstr>
      <vt:lpstr>~-..--kunde-filer-mal_blaa_-_skulpturlandskap (11)</vt:lpstr>
      <vt:lpstr>PowerPoint-presentasjon</vt:lpstr>
      <vt:lpstr>FoU-status i Nordland</vt:lpstr>
      <vt:lpstr>FoU-status i Nordland</vt:lpstr>
      <vt:lpstr>Erfaringen fra Opplevelser i Nord</vt:lpstr>
      <vt:lpstr>Status i opplevelsesnæringen</vt:lpstr>
      <vt:lpstr>Begrepet «Opplevelser»</vt:lpstr>
      <vt:lpstr>Resultat</vt:lpstr>
      <vt:lpstr>Hva nå?</vt:lpstr>
    </vt:vector>
  </TitlesOfParts>
  <Company>Nordland fylkeskommune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Hanne Østerdal</dc:creator>
  <cp:lastModifiedBy>Anne Solheim</cp:lastModifiedBy>
  <cp:revision>14</cp:revision>
  <cp:lastPrinted>2017-05-12T12:27:35Z</cp:lastPrinted>
  <dcterms:created xsi:type="dcterms:W3CDTF">2017-05-10T15:51:28Z</dcterms:created>
  <dcterms:modified xsi:type="dcterms:W3CDTF">2017-05-14T14:42:15Z</dcterms:modified>
</cp:coreProperties>
</file>