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6" r:id="rId3"/>
  </p:sldMasterIdLst>
  <p:notesMasterIdLst>
    <p:notesMasterId r:id="rId17"/>
  </p:notesMasterIdLst>
  <p:handoutMasterIdLst>
    <p:handoutMasterId r:id="rId18"/>
  </p:handoutMasterIdLst>
  <p:sldIdLst>
    <p:sldId id="280" r:id="rId4"/>
    <p:sldId id="374" r:id="rId5"/>
    <p:sldId id="362" r:id="rId6"/>
    <p:sldId id="366" r:id="rId7"/>
    <p:sldId id="363" r:id="rId8"/>
    <p:sldId id="364" r:id="rId9"/>
    <p:sldId id="372" r:id="rId10"/>
    <p:sldId id="365" r:id="rId11"/>
    <p:sldId id="369" r:id="rId12"/>
    <p:sldId id="373" r:id="rId13"/>
    <p:sldId id="367" r:id="rId14"/>
    <p:sldId id="371" r:id="rId15"/>
    <p:sldId id="368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5556">
          <p15:clr>
            <a:srgbClr val="A4A3A4"/>
          </p15:clr>
        </p15:guide>
        <p15:guide id="4" pos="20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1826" autoAdjust="0"/>
  </p:normalViewPr>
  <p:slideViewPr>
    <p:cSldViewPr showGuides="1">
      <p:cViewPr varScale="1">
        <p:scale>
          <a:sx n="86" d="100"/>
          <a:sy n="86" d="100"/>
        </p:scale>
        <p:origin x="96" y="216"/>
      </p:cViewPr>
      <p:guideLst>
        <p:guide orient="horz" pos="2160"/>
        <p:guide orient="horz" pos="4156"/>
        <p:guide pos="5556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002"/>
    </p:cViewPr>
  </p:sorterViewPr>
  <p:notesViewPr>
    <p:cSldViewPr showGuides="1">
      <p:cViewPr varScale="1">
        <p:scale>
          <a:sx n="79" d="100"/>
          <a:sy n="79" d="100"/>
        </p:scale>
        <p:origin x="-3108" y="-84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jo\Desktop\Kopi%20av%200510%20Reiseliv%202014-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rich>
      </c:tx>
      <c:layout>
        <c:manualLayout>
          <c:xMode val="edge"/>
          <c:yMode val="edge"/>
          <c:x val="0.11111124675307059"/>
          <c:y val="2.917341977309562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7838839928612"/>
          <c:y val="0.14536358641181377"/>
          <c:w val="0.6938373148983612"/>
          <c:h val="0.753133753737069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'Emne - Aktivitet'!$F$6</c:f>
              <c:strCache>
                <c:ptCount val="1"/>
                <c:pt idx="0">
                  <c:v>RBGRUNPRIM</c:v>
                </c:pt>
              </c:strCache>
            </c:strRef>
          </c:tx>
          <c:spPr>
            <a:solidFill>
              <a:srgbClr val="00338D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Aktivitet'!$G$6:$I$6</c:f>
              <c:numCache>
                <c:formatCode>0.0</c:formatCode>
                <c:ptCount val="3"/>
                <c:pt idx="0">
                  <c:v>9.95275</c:v>
                </c:pt>
                <c:pt idx="1">
                  <c:v>10.2536</c:v>
                </c:pt>
                <c:pt idx="2">
                  <c:v>13.214399999999999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E-4157-86C2-D960C8EEF563}"/>
            </c:ext>
          </c:extLst>
        </c:ser>
        <c:ser>
          <c:idx val="1"/>
          <c:order val="1"/>
          <c:tx>
            <c:strRef>
              <c:f>'Emne - Aktivitet'!$F$7</c:f>
              <c:strCache>
                <c:ptCount val="1"/>
                <c:pt idx="0">
                  <c:v>NORDSATS</c:v>
                </c:pt>
              </c:strCache>
            </c:strRef>
          </c:tx>
          <c:spPr>
            <a:solidFill>
              <a:srgbClr val="F4C17F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Aktivitet'!$G$7:$I$7</c:f>
              <c:numCache>
                <c:formatCode>0.0</c:formatCode>
                <c:ptCount val="3"/>
                <c:pt idx="0">
                  <c:v>4.7401850000000003</c:v>
                </c:pt>
                <c:pt idx="1">
                  <c:v>7.5739999999999998</c:v>
                </c:pt>
                <c:pt idx="2">
                  <c:v>6.2433050000000003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2E-4157-86C2-D960C8EEF563}"/>
            </c:ext>
          </c:extLst>
        </c:ser>
        <c:ser>
          <c:idx val="2"/>
          <c:order val="2"/>
          <c:tx>
            <c:strRef>
              <c:f>'Emne - Aktivitet'!$F$8</c:f>
              <c:strCache>
                <c:ptCount val="1"/>
                <c:pt idx="0">
                  <c:v>BIONÆR</c:v>
                </c:pt>
              </c:strCache>
            </c:strRef>
          </c:tx>
          <c:spPr>
            <a:solidFill>
              <a:srgbClr val="00B0CA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Aktivitet'!$G$8:$I$8</c:f>
              <c:numCache>
                <c:formatCode>0.0</c:formatCode>
                <c:ptCount val="3"/>
                <c:pt idx="0">
                  <c:v>7.7539179000000003</c:v>
                </c:pt>
                <c:pt idx="1">
                  <c:v>1.5698110000000001</c:v>
                </c:pt>
                <c:pt idx="2">
                  <c:v>5.5308190000000002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2E-4157-86C2-D960C8EEF563}"/>
            </c:ext>
          </c:extLst>
        </c:ser>
        <c:ser>
          <c:idx val="3"/>
          <c:order val="3"/>
          <c:tx>
            <c:strRef>
              <c:f>'Emne - Aktivitet'!$F$9</c:f>
              <c:strCache>
                <c:ptCount val="1"/>
                <c:pt idx="0">
                  <c:v>REISEPOL</c:v>
                </c:pt>
              </c:strCache>
            </c:strRef>
          </c:tx>
          <c:spPr>
            <a:solidFill>
              <a:srgbClr val="C6BC89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Aktivitet'!$G$9:$I$9</c:f>
              <c:numCache>
                <c:formatCode>0.0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2E-4157-86C2-D960C8EEF563}"/>
            </c:ext>
          </c:extLst>
        </c:ser>
        <c:ser>
          <c:idx val="4"/>
          <c:order val="4"/>
          <c:tx>
            <c:strRef>
              <c:f>'Emne - Aktivitet'!$F$10</c:f>
              <c:strCache>
                <c:ptCount val="1"/>
                <c:pt idx="0">
                  <c:v>SHP</c:v>
                </c:pt>
              </c:strCache>
            </c:strRef>
          </c:tx>
          <c:spPr>
            <a:solidFill>
              <a:srgbClr val="B41414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Aktivitet'!$G$10:$I$10</c:f>
              <c:numCache>
                <c:formatCode>0.0</c:formatCode>
                <c:ptCount val="3"/>
                <c:pt idx="0">
                  <c:v>3.87</c:v>
                </c:pt>
                <c:pt idx="1">
                  <c:v>4.3739999999999997</c:v>
                </c:pt>
                <c:pt idx="2">
                  <c:v>2.3290000000000002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2E-4157-86C2-D960C8EEF563}"/>
            </c:ext>
          </c:extLst>
        </c:ser>
        <c:ser>
          <c:idx val="5"/>
          <c:order val="5"/>
          <c:tx>
            <c:strRef>
              <c:f>'Emne - Aktivitet'!$F$11</c:f>
              <c:strCache>
                <c:ptCount val="1"/>
                <c:pt idx="0">
                  <c:v>VRI3</c:v>
                </c:pt>
              </c:strCache>
            </c:strRef>
          </c:tx>
          <c:spPr>
            <a:solidFill>
              <a:srgbClr val="7F99C6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Aktivitet'!$G$11:$I$11</c:f>
              <c:numCache>
                <c:formatCode>0.0</c:formatCode>
                <c:ptCount val="3"/>
                <c:pt idx="0">
                  <c:v>3.5317500000000002</c:v>
                </c:pt>
                <c:pt idx="1">
                  <c:v>3.6720000000000002</c:v>
                </c:pt>
                <c:pt idx="2">
                  <c:v>3.312144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2E-4157-86C2-D960C8EEF563}"/>
            </c:ext>
          </c:extLst>
        </c:ser>
        <c:ser>
          <c:idx val="6"/>
          <c:order val="6"/>
          <c:tx>
            <c:strRef>
              <c:f>'Emne - Aktivitet'!$F$12</c:f>
              <c:strCache>
                <c:ptCount val="1"/>
                <c:pt idx="0">
                  <c:v>NSDBASIS</c:v>
                </c:pt>
              </c:strCache>
            </c:strRef>
          </c:tx>
          <c:spPr>
            <a:solidFill>
              <a:srgbClr val="879637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Aktivitet'!$G$12:$I$12</c:f>
              <c:numCache>
                <c:formatCode>0.0</c:formatCode>
                <c:ptCount val="3"/>
                <c:pt idx="0">
                  <c:v>2.1259999999999999</c:v>
                </c:pt>
                <c:pt idx="1">
                  <c:v>2.1859999999999999</c:v>
                </c:pt>
                <c:pt idx="2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2E-4157-86C2-D960C8EEF563}"/>
            </c:ext>
          </c:extLst>
        </c:ser>
        <c:ser>
          <c:idx val="7"/>
          <c:order val="7"/>
          <c:tx>
            <c:strRef>
              <c:f>'Emne - Aktivitet'!$F$13</c:f>
              <c:strCache>
                <c:ptCount val="1"/>
                <c:pt idx="0">
                  <c:v>BIA</c:v>
                </c:pt>
              </c:strCache>
            </c:strRef>
          </c:tx>
          <c:spPr>
            <a:solidFill>
              <a:srgbClr val="D98989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Aktivitet'!$G$13:$I$13</c:f>
              <c:numCache>
                <c:formatCode>0.0</c:formatCode>
                <c:ptCount val="3"/>
                <c:pt idx="0">
                  <c:v>0.93</c:v>
                </c:pt>
                <c:pt idx="1">
                  <c:v>0.93</c:v>
                </c:pt>
                <c:pt idx="2">
                  <c:v>3.5727600000000002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2E-4157-86C2-D960C8EEF563}"/>
            </c:ext>
          </c:extLst>
        </c:ser>
        <c:ser>
          <c:idx val="8"/>
          <c:order val="8"/>
          <c:tx>
            <c:strRef>
              <c:f>'Emne - Aktivitet'!$F$14</c:f>
              <c:strCache>
                <c:ptCount val="1"/>
                <c:pt idx="0">
                  <c:v>FORINFRA</c:v>
                </c:pt>
              </c:strCache>
            </c:strRef>
          </c:tx>
          <c:spPr>
            <a:solidFill>
              <a:srgbClr val="BECCD4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Aktivitet'!$G$14:$I$14</c:f>
              <c:numCache>
                <c:formatCode>0.0</c:formatCode>
                <c:ptCount val="3"/>
                <c:pt idx="0">
                  <c:v>2.3828713000000001</c:v>
                </c:pt>
                <c:pt idx="1">
                  <c:v>1.5015447660000001</c:v>
                </c:pt>
                <c:pt idx="2">
                  <c:v>1.2867999999999999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2E-4157-86C2-D960C8EEF563}"/>
            </c:ext>
          </c:extLst>
        </c:ser>
        <c:ser>
          <c:idx val="9"/>
          <c:order val="9"/>
          <c:tx>
            <c:strRef>
              <c:f>'Emne - Aktivitet'!$F$15</c:f>
              <c:strCache>
                <c:ptCount val="1"/>
                <c:pt idx="0">
                  <c:v>RBGRUNMILJ</c:v>
                </c:pt>
              </c:strCache>
            </c:strRef>
          </c:tx>
          <c:spPr>
            <a:solidFill>
              <a:srgbClr val="E98300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Aktivitet'!$G$15:$I$15</c:f>
              <c:numCache>
                <c:formatCode>0.0</c:formatCode>
                <c:ptCount val="3"/>
                <c:pt idx="0">
                  <c:v>1.04155</c:v>
                </c:pt>
                <c:pt idx="1">
                  <c:v>1.3863000000000001</c:v>
                </c:pt>
                <c:pt idx="2">
                  <c:v>1.76485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2E-4157-86C2-D960C8EEF563}"/>
            </c:ext>
          </c:extLst>
        </c:ser>
        <c:ser>
          <c:idx val="10"/>
          <c:order val="10"/>
          <c:tx>
            <c:strRef>
              <c:f>'Emne - Aktivitet'!$F$16</c:f>
              <c:strCache>
                <c:ptCount val="1"/>
                <c:pt idx="0">
                  <c:v>KLIMAFORSK</c:v>
                </c:pt>
              </c:strCache>
            </c:strRef>
          </c:tx>
          <c:spPr>
            <a:solidFill>
              <a:srgbClr val="7FD7E4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Aktivitet'!$G$16:$I$16</c:f>
              <c:numCache>
                <c:formatCode>0.0</c:formatCode>
                <c:ptCount val="3"/>
                <c:pt idx="0">
                  <c:v>0.4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2E-4157-86C2-D960C8EEF563}"/>
            </c:ext>
          </c:extLst>
        </c:ser>
        <c:ser>
          <c:idx val="11"/>
          <c:order val="11"/>
          <c:tx>
            <c:strRef>
              <c:f>'Emne - Aktivitet'!$F$17</c:f>
              <c:strCache>
                <c:ptCount val="1"/>
                <c:pt idx="0">
                  <c:v>MILJØFORSK</c:v>
                </c:pt>
              </c:strCache>
            </c:strRef>
          </c:tx>
          <c:spPr>
            <a:solidFill>
              <a:srgbClr val="C3CA9B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Aktivitet'!$G$17:$I$17</c:f>
              <c:numCache>
                <c:formatCode>0.0</c:formatCode>
                <c:ptCount val="3"/>
                <c:pt idx="0">
                  <c:v>0.36675000000000002</c:v>
                </c:pt>
                <c:pt idx="1">
                  <c:v>0.80674999999999997</c:v>
                </c:pt>
                <c:pt idx="2">
                  <c:v>0.85076664999999996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2E-4157-86C2-D960C8EEF563}"/>
            </c:ext>
          </c:extLst>
        </c:ser>
        <c:ser>
          <c:idx val="12"/>
          <c:order val="12"/>
          <c:tx>
            <c:strRef>
              <c:f>'Emne - Aktivitet'!$F$18</c:f>
              <c:strCache>
                <c:ptCount val="1"/>
                <c:pt idx="0">
                  <c:v>KULMEDIA</c:v>
                </c:pt>
              </c:strCache>
            </c:strRef>
          </c:tx>
          <c:spPr>
            <a:solidFill>
              <a:srgbClr val="7D9AAA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Aktivitet'!$G$18:$I$18</c:f>
              <c:numCache>
                <c:formatCode>0.0</c:formatCode>
                <c:ptCount val="3"/>
                <c:pt idx="1">
                  <c:v>0.13875000000000001</c:v>
                </c:pt>
                <c:pt idx="2">
                  <c:v>1.0205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2E-4157-86C2-D960C8EEF563}"/>
            </c:ext>
          </c:extLst>
        </c:ser>
        <c:ser>
          <c:idx val="13"/>
          <c:order val="13"/>
          <c:tx>
            <c:strRef>
              <c:f>'Emne - Aktivitet'!$F$19</c:f>
              <c:strCache>
                <c:ptCount val="1"/>
                <c:pt idx="0">
                  <c:v>DEMOS</c:v>
                </c:pt>
              </c:strCache>
            </c:strRef>
          </c:tx>
          <c:spPr>
            <a:solidFill>
              <a:srgbClr val="E2DDC4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Aktivitet'!$G$19:$I$19</c:f>
              <c:numCache>
                <c:formatCode>0.0</c:formatCode>
                <c:ptCount val="3"/>
                <c:pt idx="0">
                  <c:v>1.1415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2E-4157-86C2-D960C8EEF563}"/>
            </c:ext>
          </c:extLst>
        </c:ser>
        <c:ser>
          <c:idx val="14"/>
          <c:order val="14"/>
          <c:tx>
            <c:strRef>
              <c:f>'Emne - Aktivitet'!$F$20</c:f>
              <c:strCache>
                <c:ptCount val="1"/>
                <c:pt idx="0">
                  <c:v>Øvrige</c:v>
                </c:pt>
              </c:strCache>
            </c:strRef>
          </c:tx>
          <c:spPr>
            <a:solidFill>
              <a:srgbClr val="00338D"/>
            </a:solidFill>
            <a:ln w="25400">
              <a:noFill/>
            </a:ln>
          </c:spPr>
          <c:invertIfNegative val="0"/>
          <c:cat>
            <c:numRef>
              <c:f>'Emne - Aktivitet'!$G$5:$I$5</c:f>
              <c:numCache>
                <c:formatCode>####;\-####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'Emne - Aktivitet'!$G$20:$I$20</c:f>
              <c:numCache>
                <c:formatCode>0.0</c:formatCode>
                <c:ptCount val="3"/>
                <c:pt idx="0">
                  <c:v>1.1901234560000002</c:v>
                </c:pt>
                <c:pt idx="1">
                  <c:v>0.40407185800000001</c:v>
                </c:pt>
                <c:pt idx="2">
                  <c:v>1.0002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2E-4157-86C2-D960C8EEF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987328"/>
        <c:axId val="156005504"/>
        <c:axId val="0"/>
      </c:bar3DChart>
      <c:catAx>
        <c:axId val="1559873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156005504"/>
        <c:crosses val="autoZero"/>
        <c:auto val="1"/>
        <c:lblAlgn val="ctr"/>
        <c:lblOffset val="100"/>
        <c:noMultiLvlLbl val="0"/>
      </c:catAx>
      <c:valAx>
        <c:axId val="156005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nb-NO"/>
              </a:p>
            </c:rich>
          </c:tx>
          <c:layout>
            <c:manualLayout>
              <c:xMode val="edge"/>
              <c:yMode val="edge"/>
              <c:x val="1.8995978215901307E-2"/>
              <c:y val="0.4413796330564028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15598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81751668578233"/>
          <c:y val="0.22180478271457785"/>
          <c:w val="0.10368175111147022"/>
          <c:h val="0.61303590572562572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nb-NO"/>
        </a:p>
      </c:txPr>
    </c:legend>
    <c:plotVisOnly val="1"/>
    <c:dispBlanksAs val="gap"/>
    <c:showDLblsOverMax val="0"/>
  </c:chart>
  <c:spPr>
    <a:ln w="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017711381339607E-2"/>
          <c:y val="1.8744727900872775E-2"/>
          <c:w val="0.9000400262467193"/>
          <c:h val="0.84698183877374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 i Microsoft PowerPoint]Ark5'!$B$1</c:f>
              <c:strCache>
                <c:ptCount val="1"/>
                <c:pt idx="0">
                  <c:v>Endring 2014-2016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57E6-4F06-9D9D-121EB6DD77F3}"/>
              </c:ext>
            </c:extLst>
          </c:dPt>
          <c:cat>
            <c:strRef>
              <c:f>'[Diagram i Microsoft PowerPoint]Ark5'!$A$2:$A$18</c:f>
              <c:strCache>
                <c:ptCount val="17"/>
                <c:pt idx="0">
                  <c:v>Reiseliv / turisme</c:v>
                </c:pt>
                <c:pt idx="1">
                  <c:v>IKT</c:v>
                </c:pt>
                <c:pt idx="2">
                  <c:v>Jordbruk / Mat</c:v>
                </c:pt>
                <c:pt idx="3">
                  <c:v>Transport</c:v>
                </c:pt>
                <c:pt idx="4">
                  <c:v>Marin / Sjømat</c:v>
                </c:pt>
                <c:pt idx="5">
                  <c:v>Bygg og anlegg</c:v>
                </c:pt>
                <c:pt idx="6">
                  <c:v>Samlet</c:v>
                </c:pt>
                <c:pt idx="7">
                  <c:v>Maritim</c:v>
                </c:pt>
                <c:pt idx="8">
                  <c:v>Metall</c:v>
                </c:pt>
                <c:pt idx="9">
                  <c:v>Helse</c:v>
                </c:pt>
                <c:pt idx="10">
                  <c:v>Petroleum Olje / Gass</c:v>
                </c:pt>
                <c:pt idx="11">
                  <c:v>Kultur / underholdning</c:v>
                </c:pt>
                <c:pt idx="12">
                  <c:v>Skog / Tre</c:v>
                </c:pt>
                <c:pt idx="13">
                  <c:v>Kraft / Energi</c:v>
                </c:pt>
                <c:pt idx="14">
                  <c:v>Miljø</c:v>
                </c:pt>
                <c:pt idx="15">
                  <c:v>Annet</c:v>
                </c:pt>
                <c:pt idx="16">
                  <c:v>Administrasjon</c:v>
                </c:pt>
              </c:strCache>
            </c:strRef>
          </c:cat>
          <c:val>
            <c:numRef>
              <c:f>'[Diagram i Microsoft PowerPoint]Ark5'!$B$2:$B$18</c:f>
              <c:numCache>
                <c:formatCode>General</c:formatCode>
                <c:ptCount val="17"/>
                <c:pt idx="0">
                  <c:v>136.27526705012329</c:v>
                </c:pt>
                <c:pt idx="1">
                  <c:v>135.47167528324718</c:v>
                </c:pt>
                <c:pt idx="2">
                  <c:v>132.91091554732128</c:v>
                </c:pt>
                <c:pt idx="3">
                  <c:v>105.50587452892928</c:v>
                </c:pt>
                <c:pt idx="4">
                  <c:v>99.288507783824841</c:v>
                </c:pt>
                <c:pt idx="5">
                  <c:v>66.177034072996236</c:v>
                </c:pt>
                <c:pt idx="6">
                  <c:v>62.81431596702803</c:v>
                </c:pt>
                <c:pt idx="7">
                  <c:v>54.844510773248771</c:v>
                </c:pt>
                <c:pt idx="8">
                  <c:v>48.605510605729272</c:v>
                </c:pt>
                <c:pt idx="9">
                  <c:v>47.377019855703303</c:v>
                </c:pt>
                <c:pt idx="10">
                  <c:v>35.327592484707253</c:v>
                </c:pt>
                <c:pt idx="11">
                  <c:v>33.614593077642667</c:v>
                </c:pt>
                <c:pt idx="12">
                  <c:v>30.459841129744049</c:v>
                </c:pt>
                <c:pt idx="13">
                  <c:v>23.190216761330692</c:v>
                </c:pt>
                <c:pt idx="14">
                  <c:v>11.515619324373406</c:v>
                </c:pt>
                <c:pt idx="15">
                  <c:v>6.3345552884615479</c:v>
                </c:pt>
                <c:pt idx="16">
                  <c:v>-31.002696326255471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6-4F06-9D9D-121EB6DD7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1568"/>
        <c:axId val="43183104"/>
      </c:barChart>
      <c:catAx>
        <c:axId val="4318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83104"/>
        <c:crosses val="autoZero"/>
        <c:auto val="1"/>
        <c:lblAlgn val="ctr"/>
        <c:lblOffset val="100"/>
        <c:noMultiLvlLbl val="0"/>
      </c:catAx>
      <c:valAx>
        <c:axId val="4318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181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17A7-55EB-485A-9722-3A7DDD6A5192}" type="datetimeFigureOut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15.05.2017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3C8B-C6E5-4EDA-A58B-7F08BE9222A2}" type="slidenum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F795-02E0-4376-80B5-881456D0B2C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703263"/>
            <a:ext cx="4024312" cy="3019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543854" y="3947093"/>
            <a:ext cx="5517105" cy="52350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5421-E33B-4056-B233-004009554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4048-2287-4FAC-9441-4257F8C7DE4D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Tøffe tider</a:t>
            </a:r>
          </a:p>
          <a:p>
            <a:r>
              <a:rPr lang="nb-NO" dirty="0"/>
              <a:t>Mye av dette krever ny kunnskap. Vi skal over til en ny situasjon. </a:t>
            </a:r>
          </a:p>
          <a:p>
            <a:r>
              <a:rPr lang="nb-NO" dirty="0"/>
              <a:t>Reiseliv i Norge godt utgangspunkt. Lite folk som skyter</a:t>
            </a:r>
            <a:r>
              <a:rPr lang="nb-NO" baseline="0" dirty="0"/>
              <a:t> hverandre.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Selv om det er tøft der ute, velger mange bransjer og mange bedrifter</a:t>
            </a:r>
            <a:r>
              <a:rPr lang="nb-NO" baseline="0" dirty="0"/>
              <a:t> å bruke penger på forskning</a:t>
            </a:r>
          </a:p>
          <a:p>
            <a:r>
              <a:rPr lang="nb-NO" baseline="0" dirty="0"/>
              <a:t>Norsk forskning vokser – i volum og i kvalitet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34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1475" y="703263"/>
            <a:ext cx="4024313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Bidra til solid kunnskapsbase i forskningsinstitusjonene</a:t>
            </a:r>
          </a:p>
          <a:p>
            <a:r>
              <a:rPr lang="nb-NO" dirty="0"/>
              <a:t>Kvalitet, kapasitet</a:t>
            </a:r>
          </a:p>
          <a:p>
            <a:r>
              <a:rPr lang="nb-NO" dirty="0"/>
              <a:t>Innovasjonskultur</a:t>
            </a:r>
          </a:p>
          <a:p>
            <a:r>
              <a:rPr lang="nb-NO" dirty="0"/>
              <a:t>Internasjonalt samarbeid</a:t>
            </a:r>
          </a:p>
          <a:p>
            <a:endParaRPr lang="nb-NO" dirty="0"/>
          </a:p>
          <a:p>
            <a:r>
              <a:rPr lang="nb-NO" dirty="0"/>
              <a:t>Bidra til økt FoU-innsats i privat og offentlig sektor </a:t>
            </a:r>
          </a:p>
          <a:p>
            <a:r>
              <a:rPr lang="nb-NO" dirty="0"/>
              <a:t>Risikoavlastning og økte ambisjoner</a:t>
            </a:r>
          </a:p>
          <a:p>
            <a:r>
              <a:rPr lang="nb-NO" dirty="0"/>
              <a:t>Samfunnsutfordringene og omstilling</a:t>
            </a:r>
          </a:p>
          <a:p>
            <a:r>
              <a:rPr lang="nb-NO" dirty="0"/>
              <a:t>Internasjonalisering</a:t>
            </a:r>
          </a:p>
          <a:p>
            <a:endParaRPr lang="nb-NO" dirty="0"/>
          </a:p>
          <a:p>
            <a:r>
              <a:rPr lang="nb-NO" dirty="0"/>
              <a:t>Bidra til samspill mellom forskningsinstitusjonene og privat og offentlig sektor </a:t>
            </a:r>
          </a:p>
          <a:p>
            <a:r>
              <a:rPr lang="nb-NO" dirty="0"/>
              <a:t>Samarbeidsprosjekter</a:t>
            </a:r>
          </a:p>
          <a:p>
            <a:r>
              <a:rPr lang="nb-NO" dirty="0"/>
              <a:t>Mobilitet</a:t>
            </a:r>
          </a:p>
          <a:p>
            <a:r>
              <a:rPr lang="nb-NO" dirty="0"/>
              <a:t>Nytte og effekt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Virker det da?</a:t>
            </a:r>
          </a:p>
          <a:p>
            <a:r>
              <a:rPr lang="nb-NO" dirty="0"/>
              <a:t>Hvordan</a:t>
            </a:r>
            <a:r>
              <a:rPr lang="nb-NO" baseline="0" dirty="0"/>
              <a:t> bruker reiselivet dette da?</a:t>
            </a:r>
          </a:p>
          <a:p>
            <a:r>
              <a:rPr lang="nb-NO" baseline="0" dirty="0"/>
              <a:t>Om vi ser på porteføljen vår ser det slik ut:</a:t>
            </a:r>
          </a:p>
          <a:p>
            <a:r>
              <a:rPr lang="nb-NO" baseline="0" dirty="0"/>
              <a:t>Undersøkelser viser at bedrifter som investerer i FoU har høyere avkastning (industrimeldingen)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3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Bare en bitteliten del er merket reiseliv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60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Lite FoU: Bedrifter i sektor Reiseliv/Turisme kjøper i beskjeden grad tjenester fra godkjente FoU-institusjoner i sine utviklingsprosjekter</a:t>
            </a:r>
          </a:p>
          <a:p>
            <a:r>
              <a:rPr lang="nb-NO" dirty="0"/>
              <a:t>I skjæringsfeltet: svært få reiselivsrelaterte prosjekter plasseres i kategorien Reiseliv/Turisme av bedriftene selv. Innenfor kategorier som IKT, Mat, Kultur, Transport og Annet, finner vi imidlertid flere prosjekter hvor målet er å få kunnskap som skal anvendes innenfor reiselivet. </a:t>
            </a:r>
          </a:p>
          <a:p>
            <a:endParaRPr lang="nb-NO" dirty="0"/>
          </a:p>
          <a:p>
            <a:r>
              <a:rPr lang="nb-NO" dirty="0"/>
              <a:t>I tillegg kommer over 60 forprosjekter i RFF og over 20 i VRI siste årene. Hva</a:t>
            </a:r>
            <a:r>
              <a:rPr lang="nb-NO" baseline="0" dirty="0"/>
              <a:t> skjer med dem videre?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25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Utfordringer:</a:t>
            </a:r>
          </a:p>
          <a:p>
            <a:r>
              <a:rPr lang="nb-NO" dirty="0"/>
              <a:t>Mange små, forskningsumodne</a:t>
            </a:r>
          </a:p>
          <a:p>
            <a:r>
              <a:rPr lang="nb-NO" dirty="0"/>
              <a:t>Lite egenkapital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Forskning på og ikke med?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Dette er en gylden mulighet for Forskningsrådet til å være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strategisk; f. eks. ved å ta utgangspunkt i de 77 reiselivsbedriftene som allerede finnes 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SkatteFUNN</a:t>
            </a:r>
            <a:r>
              <a:rPr lang="nb-NO" dirty="0"/>
              <a:t>-basen fremfor utelukkende fokusere isolert på de fire mill. kroner årlig, slik 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kaken bakes større. IDL påpekte videre at det er et felt med mange interessenter og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meninger, og at det kan tale for å starte med en konsultasjonsgruppe for å analysere hvor og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hvordan forskning kan gjøre en forskjell for denne næringen.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IDLs</a:t>
            </a:r>
            <a:r>
              <a:rPr lang="nb-NO" dirty="0"/>
              <a:t> innspill tas med i det videre arbeidet, det lages en analyse av feltet som resulterer i 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substansnotat til IDL om hva som oppleves best å tjene feltet. John </a:t>
            </a:r>
            <a:r>
              <a:rPr lang="nb-NO" dirty="0" err="1"/>
              <a:t>ogMette</a:t>
            </a:r>
            <a:r>
              <a:rPr lang="nb-NO" dirty="0"/>
              <a:t> møter NFD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angående satsingen torsdag denne uken.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12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Bærekraft: press på kulturminner, slitasje i naturlandskap, miljøvennlige</a:t>
            </a:r>
            <a:r>
              <a:rPr lang="nb-NO" baseline="0" dirty="0"/>
              <a:t> fremkomstmidler</a:t>
            </a:r>
          </a:p>
          <a:p>
            <a:r>
              <a:rPr lang="nb-NO" baseline="0" dirty="0"/>
              <a:t>Digitalisering: få med reiselivet inn i IKT-miljøene</a:t>
            </a:r>
          </a:p>
          <a:p>
            <a:r>
              <a:rPr lang="nb-NO" baseline="0" dirty="0"/>
              <a:t>Profesjonaliseringer: forretningsmodeller, sikkerhet og varsling/redning</a:t>
            </a:r>
          </a:p>
          <a:p>
            <a:r>
              <a:rPr lang="nb-NO" baseline="0" dirty="0"/>
              <a:t>Fellesgodeproblematikk: allemannsretten, slitasje på offentlig infrastruktur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9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59533220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535729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4097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1390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98172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noProof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noProof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noProof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noProof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499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4804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9595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  <a:solidFill>
            <a:schemeClr val="accent2"/>
          </a:solidFill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6817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18160"/>
            <a:ext cx="6228184" cy="1902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Plassholder for innhold 6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9144000" cy="44371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dirty="0"/>
            </a:b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6228184" y="518160"/>
            <a:ext cx="2915816" cy="19027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0" y="1789859"/>
            <a:ext cx="358286" cy="518572"/>
          </a:xfrm>
          <a:prstGeom prst="rect">
            <a:avLst/>
          </a:prstGeom>
        </p:spPr>
      </p:pic>
      <p:sp>
        <p:nvSpPr>
          <p:cNvPr id="19" name="Tittel 1"/>
          <p:cNvSpPr>
            <a:spLocks noGrp="1"/>
          </p:cNvSpPr>
          <p:nvPr>
            <p:ph type="title"/>
          </p:nvPr>
        </p:nvSpPr>
        <p:spPr>
          <a:xfrm>
            <a:off x="288925" y="1162818"/>
            <a:ext cx="5759321" cy="1042046"/>
          </a:xfrm>
          <a:prstGeom prst="rect">
            <a:avLst/>
          </a:prstGeom>
        </p:spPr>
        <p:txBody>
          <a:bodyPr lIns="36000">
            <a:noAutofit/>
          </a:bodyPr>
          <a:lstStyle>
            <a:lvl1pPr algn="l">
              <a:defRPr sz="2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88925" y="776514"/>
            <a:ext cx="5759321" cy="386304"/>
          </a:xfrm>
        </p:spPr>
        <p:txBody>
          <a:bodyPr lIns="36000">
            <a:normAutofit/>
          </a:bodyPr>
          <a:lstStyle>
            <a:lvl1pPr marL="0" indent="0" algn="l">
              <a:spcBef>
                <a:spcPct val="0"/>
              </a:spcBef>
              <a:buFont typeface="Wingdings" pitchFamily="2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22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364664" y="764704"/>
            <a:ext cx="2527816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B0CA"/>
              </a:buClr>
              <a:buFontTx/>
              <a:buNone/>
              <a:defRPr sz="1400"/>
            </a:lvl1pPr>
            <a:lvl2pPr marL="457200" indent="0">
              <a:buClr>
                <a:srgbClr val="00B0CA"/>
              </a:buClr>
              <a:buFontTx/>
              <a:buNone/>
              <a:defRPr sz="1400"/>
            </a:lvl2pPr>
            <a:lvl3pPr marL="914400" indent="0">
              <a:buClr>
                <a:srgbClr val="00B0CA"/>
              </a:buClr>
              <a:buFontTx/>
              <a:buNone/>
              <a:defRPr sz="1400"/>
            </a:lvl3pPr>
            <a:lvl4pPr marL="1371600" indent="0">
              <a:buClr>
                <a:srgbClr val="00B0CA"/>
              </a:buClr>
              <a:buFontTx/>
              <a:buNone/>
              <a:defRPr sz="1400"/>
            </a:lvl4pPr>
            <a:lvl5pPr marL="1828800" indent="0">
              <a:buClr>
                <a:srgbClr val="00B0CA"/>
              </a:buClr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</a:t>
            </a:r>
            <a:r>
              <a:rPr lang="nb-NO"/>
              <a:t>i malen.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230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67686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40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38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42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0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8810630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917223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6970775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7012523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27903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5222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48697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509042"/>
            <a:ext cx="9144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6021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54967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2903322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479478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978853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451409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9874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6194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9183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64553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991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pic>
        <p:nvPicPr>
          <p:cNvPr id="19" name="Picture 17" descr="FR_logo_Eng_hvi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2" y="977899"/>
            <a:ext cx="17589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624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4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3" r:id="rId6"/>
    <p:sldLayoutId id="2147483656" r:id="rId7"/>
    <p:sldLayoutId id="2147483657" r:id="rId8"/>
  </p:sldLayoutIdLst>
  <p:transition spd="med">
    <p:wipe dir="r"/>
  </p:transition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tittelstil</a:t>
            </a:r>
            <a:endParaRPr lang="en-GB" noProof="0" dirty="0"/>
          </a:p>
        </p:txBody>
      </p:sp>
      <p:pic>
        <p:nvPicPr>
          <p:cNvPr id="20" name="Picture 17" descr="FR_logo_Eng_hv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1600"/>
            <a:ext cx="17589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ransition spd="med">
    <p:wipe dir="r"/>
  </p:transition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  <a:solidFill>
            <a:schemeClr val="accent2"/>
          </a:solidFill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15.05.2017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60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2" y="1700808"/>
            <a:ext cx="8351838" cy="1764196"/>
          </a:xfrm>
        </p:spPr>
        <p:txBody>
          <a:bodyPr bIns="36000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nb-NO" sz="3600" dirty="0"/>
            </a:br>
            <a:r>
              <a:rPr lang="en-US" altLang="nb-NO" sz="3600" dirty="0"/>
              <a:t>    </a:t>
            </a:r>
            <a:br>
              <a:rPr lang="en-US" altLang="nb-NO" sz="3600" dirty="0"/>
            </a:br>
            <a:r>
              <a:rPr lang="en-US" altLang="nb-NO" sz="3600" dirty="0" err="1"/>
              <a:t>Forskning</a:t>
            </a:r>
            <a:r>
              <a:rPr lang="en-US" altLang="nb-NO" sz="3600" dirty="0"/>
              <a:t> og </a:t>
            </a:r>
            <a:r>
              <a:rPr lang="en-US" altLang="nb-NO" sz="3600" dirty="0" err="1"/>
              <a:t>innovasjon</a:t>
            </a:r>
            <a:r>
              <a:rPr lang="en-US" altLang="nb-NO" sz="3600" dirty="0"/>
              <a:t> </a:t>
            </a:r>
            <a:r>
              <a:rPr lang="en-US" altLang="nb-NO" sz="3600" dirty="0" err="1"/>
              <a:t>gjør</a:t>
            </a:r>
            <a:r>
              <a:rPr lang="en-US" altLang="nb-NO" sz="3600" dirty="0"/>
              <a:t> </a:t>
            </a:r>
            <a:r>
              <a:rPr lang="en-US" altLang="nb-NO" sz="3600" dirty="0" err="1"/>
              <a:t>forskjell</a:t>
            </a:r>
            <a:r>
              <a:rPr lang="en-US" altLang="nb-NO" sz="3600" dirty="0"/>
              <a:t>-</a:t>
            </a:r>
            <a:br>
              <a:rPr lang="en-US" altLang="nb-NO" sz="1800" dirty="0"/>
            </a:br>
            <a:r>
              <a:rPr lang="en-US" altLang="nb-NO" sz="2700" dirty="0" err="1"/>
              <a:t>utfordringer</a:t>
            </a:r>
            <a:r>
              <a:rPr lang="en-US" altLang="nb-NO" sz="2700" dirty="0"/>
              <a:t> og </a:t>
            </a:r>
            <a:r>
              <a:rPr lang="en-US" altLang="nb-NO" sz="2700" dirty="0" err="1"/>
              <a:t>muligheter</a:t>
            </a:r>
            <a:r>
              <a:rPr lang="en-US" altLang="nb-NO" sz="2700" dirty="0"/>
              <a:t> for </a:t>
            </a:r>
            <a:r>
              <a:rPr lang="en-US" altLang="nb-NO" sz="2700" dirty="0" err="1"/>
              <a:t>reiselivet</a:t>
            </a:r>
            <a:endParaRPr lang="nb-NO" sz="27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848551" cy="1008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nb-NO" sz="1500" dirty="0" err="1"/>
              <a:t>Sluttkonferanse</a:t>
            </a:r>
            <a:r>
              <a:rPr lang="en-US" altLang="nb-NO" sz="1500" dirty="0"/>
              <a:t>  </a:t>
            </a:r>
            <a:r>
              <a:rPr lang="en-US" altLang="nb-NO" sz="1500" dirty="0" err="1"/>
              <a:t>Opplevelser</a:t>
            </a:r>
            <a:r>
              <a:rPr lang="en-US" altLang="nb-NO" sz="1500" dirty="0"/>
              <a:t> </a:t>
            </a:r>
            <a:r>
              <a:rPr lang="en-US" altLang="nb-NO" sz="1500" dirty="0" err="1"/>
              <a:t>i</a:t>
            </a:r>
            <a:r>
              <a:rPr lang="en-US" altLang="nb-NO" sz="1500" dirty="0"/>
              <a:t> </a:t>
            </a:r>
            <a:r>
              <a:rPr lang="en-US" altLang="nb-NO" sz="1500" dirty="0" err="1"/>
              <a:t>nord</a:t>
            </a:r>
            <a:r>
              <a:rPr lang="en-US" altLang="nb-NO" sz="1500" dirty="0"/>
              <a:t> 15.05.17</a:t>
            </a:r>
          </a:p>
          <a:p>
            <a:pPr>
              <a:lnSpc>
                <a:spcPct val="170000"/>
              </a:lnSpc>
            </a:pPr>
            <a:r>
              <a:rPr lang="en-US" altLang="nb-NO" sz="1500" dirty="0"/>
              <a:t>Elise Husum,  </a:t>
            </a:r>
            <a:r>
              <a:rPr lang="en-US" altLang="nb-NO" sz="1500" dirty="0" err="1"/>
              <a:t>avdelingsdirektør</a:t>
            </a:r>
            <a:r>
              <a:rPr lang="en-US" altLang="nb-NO" sz="1500" dirty="0"/>
              <a:t> </a:t>
            </a:r>
            <a:r>
              <a:rPr lang="en-US" altLang="nb-NO" sz="1500" dirty="0" err="1"/>
              <a:t>Innovasjon</a:t>
            </a:r>
            <a:r>
              <a:rPr lang="en-US" altLang="nb-NO" sz="1500" i="1" dirty="0">
                <a:solidFill>
                  <a:schemeClr val="tx1"/>
                </a:solidFill>
              </a:rPr>
              <a:t> </a:t>
            </a:r>
            <a:br>
              <a:rPr lang="en-US" altLang="nb-NO" sz="1500" i="1" dirty="0">
                <a:solidFill>
                  <a:schemeClr val="tx1"/>
                </a:solidFill>
              </a:rPr>
            </a:br>
            <a:endParaRPr lang="nb-NO" altLang="nb-NO" sz="15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2602371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362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Forskningsrådet og reiselivsnæringen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656473" y="1484784"/>
            <a:ext cx="4075113" cy="639762"/>
          </a:xfrm>
        </p:spPr>
        <p:txBody>
          <a:bodyPr/>
          <a:lstStyle/>
          <a:p>
            <a:r>
              <a:rPr lang="nb-NO" dirty="0"/>
              <a:t>Utfordringer: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-39645" y="1988840"/>
            <a:ext cx="4040188" cy="3996741"/>
          </a:xfrm>
        </p:spPr>
        <p:txBody>
          <a:bodyPr>
            <a:normAutofit/>
          </a:bodyPr>
          <a:lstStyle/>
          <a:p>
            <a:pPr lvl="1"/>
            <a:r>
              <a:rPr lang="nb-NO" dirty="0"/>
              <a:t>Mange små reiselivsbedrifter</a:t>
            </a:r>
          </a:p>
          <a:p>
            <a:pPr lvl="1"/>
            <a:r>
              <a:rPr lang="nb-NO" dirty="0"/>
              <a:t>Forskningsumodne</a:t>
            </a:r>
          </a:p>
          <a:p>
            <a:pPr lvl="1"/>
            <a:r>
              <a:rPr lang="nb-NO" dirty="0"/>
              <a:t>Får ikke gjennomslag </a:t>
            </a:r>
          </a:p>
          <a:p>
            <a:pPr lvl="1"/>
            <a:r>
              <a:rPr lang="nb-NO" dirty="0"/>
              <a:t>Lite egenkapital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>
          <a:xfrm>
            <a:off x="5075410" y="1484784"/>
            <a:ext cx="4041775" cy="639762"/>
          </a:xfrm>
        </p:spPr>
        <p:txBody>
          <a:bodyPr/>
          <a:lstStyle/>
          <a:p>
            <a:r>
              <a:rPr lang="nb-NO" dirty="0"/>
              <a:t>Tiltak: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xfrm>
            <a:off x="4355976" y="1988840"/>
            <a:ext cx="4041775" cy="3996741"/>
          </a:xfrm>
        </p:spPr>
        <p:txBody>
          <a:bodyPr/>
          <a:lstStyle/>
          <a:p>
            <a:pPr lvl="1"/>
            <a:r>
              <a:rPr lang="nb-NO" dirty="0"/>
              <a:t>Egne mobiliseringstiltak mot næringen</a:t>
            </a:r>
          </a:p>
          <a:p>
            <a:pPr lvl="1"/>
            <a:r>
              <a:rPr lang="nb-NO" dirty="0"/>
              <a:t>Samarbeid med fylkeskommuner</a:t>
            </a:r>
          </a:p>
          <a:p>
            <a:pPr lvl="1"/>
            <a:r>
              <a:rPr lang="nb-NO" dirty="0"/>
              <a:t>Aktiv rolle i klynger og nettverk</a:t>
            </a:r>
          </a:p>
          <a:p>
            <a:pPr lvl="1"/>
            <a:r>
              <a:rPr lang="nb-NO" dirty="0"/>
              <a:t>Vurdere utlysning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6435" r="14388"/>
          <a:stretch/>
        </p:blipFill>
        <p:spPr>
          <a:xfrm>
            <a:off x="5364088" y="4536838"/>
            <a:ext cx="3779912" cy="23211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5" y="4536838"/>
            <a:ext cx="54673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22138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yrre Aas Hustad Foto Audun Hetlan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76650" cy="60932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forsknings-utfordringer og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395264" y="1340768"/>
            <a:ext cx="8316912" cy="4760304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Profesjonalisering: kvalitetssystemer og forretningsmodeller</a:t>
            </a:r>
          </a:p>
          <a:p>
            <a:r>
              <a:rPr lang="nb-NO" dirty="0"/>
              <a:t>Bærekraftig opplevelsesturisme og miljø</a:t>
            </a:r>
          </a:p>
          <a:p>
            <a:r>
              <a:rPr lang="nb-NO" dirty="0"/>
              <a:t>Fellesgodeproblematikk, infrastruktur, beredskap</a:t>
            </a:r>
          </a:p>
          <a:p>
            <a:r>
              <a:rPr lang="nb-NO" dirty="0"/>
              <a:t>Digitalisering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					</a:t>
            </a: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dirty="0"/>
              <a:t>							Foto: Audun Hetland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5315846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Takk for meg!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0" y="1340768"/>
            <a:ext cx="7356308" cy="5517232"/>
          </a:xfrm>
        </p:spPr>
      </p:pic>
    </p:spTree>
    <p:extLst>
      <p:ext uri="{BB962C8B-B14F-4D97-AF65-F5344CB8AC3E}">
        <p14:creationId xmlns:p14="http://schemas.microsoft.com/office/powerpoint/2010/main" val="298500499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7" y="1988840"/>
            <a:ext cx="697045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Omstilling, digitalisering, sysselsetting, bærekraft (med mer)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39529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9" y="1844824"/>
            <a:ext cx="84105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nb-NO" sz="2600" b="1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>
                <a:solidFill>
                  <a:prstClr val="black"/>
                </a:solidFill>
              </a:rPr>
              <a:t>Norsk forskning vokser</a:t>
            </a:r>
            <a:br>
              <a:rPr>
                <a:solidFill>
                  <a:prstClr val="black"/>
                </a:solidFill>
              </a:rPr>
            </a:br>
            <a:r>
              <a:rPr>
                <a:solidFill>
                  <a:prstClr val="black"/>
                </a:solidFill>
              </a:rPr>
              <a:t>- i volum og i kvalitet</a:t>
            </a:r>
          </a:p>
        </p:txBody>
      </p:sp>
    </p:spTree>
    <p:extLst>
      <p:ext uri="{BB962C8B-B14F-4D97-AF65-F5344CB8AC3E}">
        <p14:creationId xmlns:p14="http://schemas.microsoft.com/office/powerpoint/2010/main" val="422236833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Forskningsrådet og næringslivet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316912" cy="5112568"/>
          </a:xfrm>
        </p:spPr>
        <p:txBody>
          <a:bodyPr>
            <a:normAutofit/>
          </a:bodyPr>
          <a:lstStyle/>
          <a:p>
            <a:pPr lvl="1"/>
            <a:r>
              <a:rPr lang="nb-NO" sz="2600" dirty="0"/>
              <a:t>Bidra til solide og relevante forskningsinstitusjoner </a:t>
            </a:r>
          </a:p>
          <a:p>
            <a:pPr lvl="1"/>
            <a:r>
              <a:rPr lang="nb-NO" sz="2600" dirty="0"/>
              <a:t>Bidra til økt FoU-innsats i bedriftene</a:t>
            </a:r>
          </a:p>
          <a:p>
            <a:pPr lvl="1"/>
            <a:r>
              <a:rPr lang="nb-NO" sz="2600" dirty="0"/>
              <a:t>Bidra til samspill mellom forskningsinstitusjoner og bedrifter</a:t>
            </a:r>
          </a:p>
          <a:p>
            <a:pPr lvl="2"/>
            <a:endParaRPr lang="nb-NO" sz="2600" dirty="0"/>
          </a:p>
          <a:p>
            <a:pPr lvl="2"/>
            <a:endParaRPr lang="nb-NO" sz="26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67612"/>
            <a:ext cx="2777926" cy="192556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2"/>
          <a:stretch/>
        </p:blipFill>
        <p:spPr>
          <a:xfrm>
            <a:off x="4532867" y="4667612"/>
            <a:ext cx="2631421" cy="19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0116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1611" r="907" b="1305"/>
          <a:stretch/>
        </p:blipFill>
        <p:spPr bwMode="auto">
          <a:xfrm>
            <a:off x="265470" y="1317523"/>
            <a:ext cx="8514735" cy="48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4"/>
          <p:cNvSpPr txBox="1">
            <a:spLocks/>
          </p:cNvSpPr>
          <p:nvPr/>
        </p:nvSpPr>
        <p:spPr>
          <a:xfrm>
            <a:off x="291745" y="476672"/>
            <a:ext cx="7088567" cy="91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21"/>
              </a:lnSpc>
              <a:defRPr/>
            </a:pPr>
            <a:r>
              <a:rPr lang="en-US" sz="3200" b="1" spc="-215" dirty="0" err="1">
                <a:solidFill>
                  <a:prstClr val="black"/>
                </a:solidFill>
                <a:latin typeface="Verdana" panose="02020603050405020304" pitchFamily="2"/>
              </a:rPr>
              <a:t>Virker</a:t>
            </a:r>
            <a:r>
              <a:rPr lang="en-US" sz="3200" b="1" spc="-215" dirty="0">
                <a:solidFill>
                  <a:prstClr val="black"/>
                </a:solidFill>
                <a:latin typeface="Verdana" panose="02020603050405020304" pitchFamily="2"/>
              </a:rPr>
              <a:t> </a:t>
            </a:r>
            <a:r>
              <a:rPr lang="en-US" sz="3200" b="1" spc="-215" dirty="0" err="1">
                <a:solidFill>
                  <a:prstClr val="black"/>
                </a:solidFill>
                <a:latin typeface="Verdana" panose="02020603050405020304" pitchFamily="2"/>
              </a:rPr>
              <a:t>det</a:t>
            </a:r>
            <a:r>
              <a:rPr lang="en-US" sz="3200" b="1" spc="-215" dirty="0">
                <a:solidFill>
                  <a:prstClr val="black"/>
                </a:solidFill>
                <a:latin typeface="Verdana" panose="02020603050405020304" pitchFamily="2"/>
              </a:rPr>
              <a:t>, da?  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055124" y="65528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  <a:cs typeface="Arial" pitchFamily="34" charset="0"/>
              </a:rPr>
              <a:t>Kilde: SSB</a:t>
            </a:r>
            <a:r>
              <a:rPr lang="nb-NO" sz="1200" dirty="0">
                <a:solidFill>
                  <a:prstClr val="white"/>
                </a:solidFill>
                <a:cs typeface="Arial" pitchFamily="34" charset="0"/>
              </a:rPr>
              <a:t> SINTEF</a:t>
            </a:r>
          </a:p>
        </p:txBody>
      </p:sp>
    </p:spTree>
    <p:extLst>
      <p:ext uri="{BB962C8B-B14F-4D97-AF65-F5344CB8AC3E}">
        <p14:creationId xmlns:p14="http://schemas.microsoft.com/office/powerpoint/2010/main" val="269220002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469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55" y="2159710"/>
            <a:ext cx="4652945" cy="45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5292080" y="3227986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-108520" y="2561535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Reiseliv: 50 mill. kroner 2016</a:t>
            </a:r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hovedsak </a:t>
            </a:r>
            <a:r>
              <a:rPr lang="nb-NO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UoH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-sektoren</a:t>
            </a:r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Forskningsprogrammer med størst reiselivsinnsats:</a:t>
            </a:r>
          </a:p>
          <a:p>
            <a:pPr marL="914400" lvl="1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BIONÆR</a:t>
            </a:r>
          </a:p>
          <a:p>
            <a:pPr marL="914400" lvl="1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</a:t>
            </a:r>
          </a:p>
          <a:p>
            <a:pPr marL="914400" lvl="1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REISEPOL</a:t>
            </a:r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Opplevelser i Nord: 22,2 mill. kroner 2014-2017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Forskningsrådet 2016 – i og for næringsliv</a:t>
            </a:r>
          </a:p>
        </p:txBody>
      </p:sp>
    </p:spTree>
    <p:extLst>
      <p:ext uri="{BB962C8B-B14F-4D97-AF65-F5344CB8AC3E}">
        <p14:creationId xmlns:p14="http://schemas.microsoft.com/office/powerpoint/2010/main" val="131319221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Reiselivsforskning i Forskningsrådet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0328793"/>
              </p:ext>
            </p:extLst>
          </p:nvPr>
        </p:nvGraphicFramePr>
        <p:xfrm>
          <a:off x="503238" y="1836738"/>
          <a:ext cx="8316912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81725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9" y="0"/>
            <a:ext cx="9145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84329"/>
            <a:ext cx="8651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156176" y="2564904"/>
            <a:ext cx="2826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E98300"/>
                </a:solidFill>
                <a:cs typeface="Arial" pitchFamily="34" charset="0"/>
              </a:rPr>
              <a:t>Reiseliv</a:t>
            </a:r>
          </a:p>
          <a:p>
            <a:r>
              <a:rPr lang="nb-NO" b="1" dirty="0">
                <a:solidFill>
                  <a:srgbClr val="E98300"/>
                </a:solidFill>
                <a:cs typeface="Arial" pitchFamily="34" charset="0"/>
              </a:rPr>
              <a:t>77 prosjekter</a:t>
            </a:r>
          </a:p>
          <a:p>
            <a:r>
              <a:rPr lang="nb-NO" b="1" dirty="0">
                <a:solidFill>
                  <a:srgbClr val="E98300"/>
                </a:solidFill>
                <a:cs typeface="Arial" pitchFamily="34" charset="0"/>
              </a:rPr>
              <a:t>Budsjettert skattefradrag </a:t>
            </a:r>
            <a:r>
              <a:rPr lang="nb-NO" b="1" dirty="0" err="1">
                <a:solidFill>
                  <a:srgbClr val="E98300"/>
                </a:solidFill>
                <a:cs typeface="Arial" pitchFamily="34" charset="0"/>
              </a:rPr>
              <a:t>ca</a:t>
            </a:r>
            <a:r>
              <a:rPr lang="nb-NO" b="1" dirty="0">
                <a:solidFill>
                  <a:srgbClr val="E98300"/>
                </a:solidFill>
                <a:cs typeface="Arial" pitchFamily="34" charset="0"/>
              </a:rPr>
              <a:t> 50 </a:t>
            </a:r>
            <a:r>
              <a:rPr lang="nb-NO" b="1" dirty="0" err="1">
                <a:solidFill>
                  <a:srgbClr val="E98300"/>
                </a:solidFill>
                <a:cs typeface="Arial" pitchFamily="34" charset="0"/>
              </a:rPr>
              <a:t>mill</a:t>
            </a:r>
            <a:r>
              <a:rPr lang="nb-NO" b="1" dirty="0">
                <a:solidFill>
                  <a:srgbClr val="E98300"/>
                </a:solidFill>
                <a:cs typeface="Arial" pitchFamily="34" charset="0"/>
              </a:rPr>
              <a:t> kroner</a:t>
            </a:r>
          </a:p>
        </p:txBody>
      </p:sp>
      <p:sp>
        <p:nvSpPr>
          <p:cNvPr id="3" name="Rektangel 2"/>
          <p:cNvSpPr/>
          <p:nvPr/>
        </p:nvSpPr>
        <p:spPr>
          <a:xfrm>
            <a:off x="251520" y="980728"/>
            <a:ext cx="316835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3600" b="1" dirty="0" err="1">
                <a:solidFill>
                  <a:prstClr val="white"/>
                </a:solidFill>
              </a:rPr>
              <a:t>SkatteFUNN</a:t>
            </a:r>
            <a:r>
              <a:rPr lang="nb-NO" sz="3600" b="1" dirty="0">
                <a:solidFill>
                  <a:prstClr val="white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256520373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Reiseliv er den næringen som har høyest økning i budsjetterte prosjektkostnader i SkatteFUNN fra 2014-2016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4184183"/>
              </p:ext>
            </p:extLst>
          </p:nvPr>
        </p:nvGraphicFramePr>
        <p:xfrm>
          <a:off x="503238" y="1836738"/>
          <a:ext cx="8316912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lipse 6"/>
          <p:cNvSpPr/>
          <p:nvPr/>
        </p:nvSpPr>
        <p:spPr>
          <a:xfrm>
            <a:off x="1115616" y="2204864"/>
            <a:ext cx="576064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51560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1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-engelsk-hvit logo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1822</TotalTime>
  <Words>592</Words>
  <Application>Microsoft Office PowerPoint</Application>
  <PresentationFormat>Skjermfremvisning (4:3)</PresentationFormat>
  <Paragraphs>110</Paragraphs>
  <Slides>13</Slides>
  <Notes>9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1_Blank</vt:lpstr>
      <vt:lpstr>Mal-engelsk-hvit logo</vt:lpstr>
      <vt:lpstr>2_Blank</vt:lpstr>
      <vt:lpstr>      Forskning og innovasjon gjør forskjell- utfordringer og muligheter for reiselivet</vt:lpstr>
      <vt:lpstr>Omstilling, digitalisering, sysselsetting, bærekraft (med mer)</vt:lpstr>
      <vt:lpstr>PowerPoint-presentasjon</vt:lpstr>
      <vt:lpstr>Forskningsrådet og næringslivet  </vt:lpstr>
      <vt:lpstr>PowerPoint-presentasjon</vt:lpstr>
      <vt:lpstr>Forskningsrådet 2016 – i og for næringsliv</vt:lpstr>
      <vt:lpstr>Reiselivsforskning i Forskningsrådet</vt:lpstr>
      <vt:lpstr>PowerPoint-presentasjon</vt:lpstr>
      <vt:lpstr>Reiseliv er den næringen som har høyest økning i budsjetterte prosjektkostnader i SkatteFUNN fra 2014-2016</vt:lpstr>
      <vt:lpstr>PowerPoint-presentasjon</vt:lpstr>
      <vt:lpstr>Forskningsrådet og reiselivsnæringen</vt:lpstr>
      <vt:lpstr>Noen forsknings-utfordringer og muligheter</vt:lpstr>
      <vt:lpstr>Takk for meg!</vt:lpstr>
    </vt:vector>
  </TitlesOfParts>
  <Company>Norges forskningsråd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Forskning i og for næringslivet</dc:title>
  <dc:creator>Bjørn Skavlan</dc:creator>
  <cp:lastModifiedBy>Anne Solheim</cp:lastModifiedBy>
  <cp:revision>108</cp:revision>
  <cp:lastPrinted>2017-03-20T13:49:50Z</cp:lastPrinted>
  <dcterms:created xsi:type="dcterms:W3CDTF">2016-04-21T06:55:44Z</dcterms:created>
  <dcterms:modified xsi:type="dcterms:W3CDTF">2017-05-15T05:14:53Z</dcterms:modified>
</cp:coreProperties>
</file>